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40"/>
  </p:handoutMasterIdLst>
  <p:sldIdLst>
    <p:sldId id="256" r:id="rId2"/>
    <p:sldId id="264" r:id="rId3"/>
    <p:sldId id="265" r:id="rId4"/>
    <p:sldId id="258" r:id="rId5"/>
    <p:sldId id="263" r:id="rId6"/>
    <p:sldId id="257" r:id="rId7"/>
    <p:sldId id="269" r:id="rId8"/>
    <p:sldId id="259" r:id="rId9"/>
    <p:sldId id="261" r:id="rId10"/>
    <p:sldId id="270" r:id="rId11"/>
    <p:sldId id="271" r:id="rId12"/>
    <p:sldId id="266" r:id="rId13"/>
    <p:sldId id="273" r:id="rId14"/>
    <p:sldId id="274" r:id="rId15"/>
    <p:sldId id="275" r:id="rId16"/>
    <p:sldId id="277" r:id="rId17"/>
    <p:sldId id="276" r:id="rId18"/>
    <p:sldId id="278" r:id="rId19"/>
    <p:sldId id="285" r:id="rId20"/>
    <p:sldId id="286" r:id="rId21"/>
    <p:sldId id="268" r:id="rId22"/>
    <p:sldId id="280" r:id="rId23"/>
    <p:sldId id="287" r:id="rId24"/>
    <p:sldId id="301" r:id="rId25"/>
    <p:sldId id="302" r:id="rId26"/>
    <p:sldId id="281" r:id="rId27"/>
    <p:sldId id="298" r:id="rId28"/>
    <p:sldId id="289" r:id="rId29"/>
    <p:sldId id="296" r:id="rId30"/>
    <p:sldId id="282" r:id="rId31"/>
    <p:sldId id="290" r:id="rId32"/>
    <p:sldId id="293" r:id="rId33"/>
    <p:sldId id="300" r:id="rId34"/>
    <p:sldId id="299" r:id="rId35"/>
    <p:sldId id="297" r:id="rId36"/>
    <p:sldId id="283" r:id="rId37"/>
    <p:sldId id="295" r:id="rId38"/>
    <p:sldId id="294"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iller, Mike" initials="SM" lastIdx="5" clrIdx="0">
    <p:extLst>
      <p:ext uri="{19B8F6BF-5375-455C-9EA6-DF929625EA0E}">
        <p15:presenceInfo xmlns:p15="http://schemas.microsoft.com/office/powerpoint/2012/main" userId="S-1-5-21-921608389-1917390104-3615547825-12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410" autoAdjust="0"/>
  </p:normalViewPr>
  <p:slideViewPr>
    <p:cSldViewPr snapToGrid="0">
      <p:cViewPr varScale="1">
        <p:scale>
          <a:sx n="73" d="100"/>
          <a:sy n="73" d="100"/>
        </p:scale>
        <p:origin x="1632" y="67"/>
      </p:cViewPr>
      <p:guideLst/>
    </p:cSldViewPr>
  </p:slideViewPr>
  <p:notesTextViewPr>
    <p:cViewPr>
      <p:scale>
        <a:sx n="1" d="1"/>
        <a:sy n="1" d="1"/>
      </p:scale>
      <p:origin x="0" y="0"/>
    </p:cViewPr>
  </p:notesTextViewPr>
  <p:notesViewPr>
    <p:cSldViewPr snapToGrid="0">
      <p:cViewPr varScale="1">
        <p:scale>
          <a:sx n="71" d="100"/>
          <a:sy n="71" d="100"/>
        </p:scale>
        <p:origin x="26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F4007B-D316-4389-8573-7B8D46D8367B}" type="datetimeFigureOut">
              <a:rPr lang="en-US" smtClean="0"/>
              <a:t>7/6/2018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4A1A8-2E06-4FE0-B961-1B0F68F8E77E}" type="slidenum">
              <a:rPr lang="en-US" smtClean="0"/>
              <a:t>‹#›</a:t>
            </a:fld>
            <a:endParaRPr lang="en-US" dirty="0"/>
          </a:p>
        </p:txBody>
      </p:sp>
    </p:spTree>
    <p:extLst>
      <p:ext uri="{BB962C8B-B14F-4D97-AF65-F5344CB8AC3E}">
        <p14:creationId xmlns:p14="http://schemas.microsoft.com/office/powerpoint/2010/main" val="29945637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32244E-0947-E74F-8404-14EA7C35A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59243"/>
            <a:ext cx="7772400"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800" y="4018598"/>
            <a:ext cx="6858000" cy="1655762"/>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2FB223-D664-4A30-B5D7-C0DAE31FB01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10824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2FB223-D664-4A30-B5D7-C0DAE31FB01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228079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2FB223-D664-4A30-B5D7-C0DAE31FB01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108582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397759"/>
            <a:ext cx="3886200" cy="37792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397759"/>
            <a:ext cx="3886200" cy="37792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2FB223-D664-4A30-B5D7-C0DAE31FB013}"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205242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316" y="1564640"/>
            <a:ext cx="7886700" cy="74422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23923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3301999"/>
            <a:ext cx="3868340" cy="28876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23923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301999"/>
            <a:ext cx="3887391" cy="28876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2FB223-D664-4A30-B5D7-C0DAE31FB013}"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368655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2FB223-D664-4A30-B5D7-C0DAE31FB013}"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63992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FB223-D664-4A30-B5D7-C0DAE31FB013}"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204367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42529"/>
            <a:ext cx="2949178" cy="1071880"/>
          </a:xfrm>
        </p:spPr>
        <p:txBody>
          <a:bodyPr anchor="b">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1524000"/>
            <a:ext cx="4629150" cy="43370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477046"/>
            <a:ext cx="2949178" cy="33919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2FB223-D664-4A30-B5D7-C0DAE31FB013}"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212940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493520"/>
            <a:ext cx="2949178" cy="1179052"/>
          </a:xfrm>
        </p:spPr>
        <p:txBody>
          <a:bodyPr anchor="b">
            <a:no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493520"/>
            <a:ext cx="4629150" cy="436753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723372"/>
            <a:ext cx="2949178" cy="3145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2FB223-D664-4A30-B5D7-C0DAE31FB013}"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8A088-AB52-4CF2-922B-00E051164435}" type="slidenum">
              <a:rPr lang="en-US" smtClean="0"/>
              <a:t>‹#›</a:t>
            </a:fld>
            <a:endParaRPr lang="en-US"/>
          </a:p>
        </p:txBody>
      </p:sp>
    </p:spTree>
    <p:extLst>
      <p:ext uri="{BB962C8B-B14F-4D97-AF65-F5344CB8AC3E}">
        <p14:creationId xmlns:p14="http://schemas.microsoft.com/office/powerpoint/2010/main" val="38791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65268"/>
            <a:ext cx="7886700" cy="839149"/>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a:extLst>
              <a:ext uri="{FF2B5EF4-FFF2-40B4-BE49-F238E27FC236}">
                <a16:creationId xmlns:a16="http://schemas.microsoft.com/office/drawing/2014/main" id="{AE0389D5-B18E-1A45-A168-305A7E227BD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2539999"/>
            <a:ext cx="7886700" cy="3636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FB223-D664-4A30-B5D7-C0DAE31FB013}" type="datetimeFigureOut">
              <a:rPr lang="en-US" smtClean="0"/>
              <a:t>7/6/2018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8A088-AB52-4CF2-922B-00E051164435}" type="slidenum">
              <a:rPr lang="en-US" smtClean="0"/>
              <a:t>‹#›</a:t>
            </a:fld>
            <a:endParaRPr lang="en-US"/>
          </a:p>
        </p:txBody>
      </p:sp>
    </p:spTree>
    <p:extLst>
      <p:ext uri="{BB962C8B-B14F-4D97-AF65-F5344CB8AC3E}">
        <p14:creationId xmlns:p14="http://schemas.microsoft.com/office/powerpoint/2010/main" val="31331194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cessdata.fda.gov/scripts/cdrh/cfdocs/cfcfr/CFRSearch.cfm?CFRPart=1270" TargetMode="External"/><Relationship Id="rId7" Type="http://schemas.openxmlformats.org/officeDocument/2006/relationships/hyperlink" Target="https://www.accessdata.fda.gov/scripts/cdrh/cfdocs/cfCFR/CFRSearch.cfm?CFRPart=830"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accessdata.fda.gov/scripts/cdrh/cfdocs/cfcfr/CFRSearch.cfm?CFRPart=821" TargetMode="External"/><Relationship Id="rId5" Type="http://schemas.openxmlformats.org/officeDocument/2006/relationships/hyperlink" Target="https://www.accessdata.fda.gov/scripts/cdrh/cfdocs/cfcfr/CFRSearch.cfm?CFRPart=803" TargetMode="External"/><Relationship Id="rId4" Type="http://schemas.openxmlformats.org/officeDocument/2006/relationships/hyperlink" Target="https://www.accessdata.fda.gov/scripts/cdrh/cfdocs/cfcfr/CFRSearch.cfm?CFRPart=127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ccessdata.fda.gov/scripts/cdrh/cfdocs/cfcfr/CFRSearch.cfm?fr=1271.20"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po.gov/fdsys/search/pagedetails.action?collectionCode=CFR&amp;browsePath=Title+21/Chapter+I/Subchapter+L/Part+1271/Subpart+D/Section+1271.290&amp;granuleId=CFR-2010-title21-vol8-sec1271-290&amp;packageId=CFR-2010-title21-vol8&amp;collapse=true&amp;fromBrowse=true"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accessgudid.nlm.nih.gov/"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it.gov/sites/default/files/2015Ed_CCG_b9-Care-plan.pdf"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9243"/>
            <a:ext cx="8071834" cy="2387600"/>
          </a:xfrm>
        </p:spPr>
        <p:txBody>
          <a:bodyPr>
            <a:normAutofit fontScale="90000"/>
          </a:bodyPr>
          <a:lstStyle/>
          <a:p>
            <a:r>
              <a:rPr lang="en-US" dirty="0"/>
              <a:t>Human Cells, Tissues, and Cellular and Tissue-Based Products (HCT/P</a:t>
            </a:r>
            <a:r>
              <a:rPr lang="en-US" dirty="0" smtClean="0"/>
              <a:t>) Work Group</a:t>
            </a:r>
            <a:endParaRPr lang="en-US" dirty="0"/>
          </a:p>
        </p:txBody>
      </p:sp>
      <p:sp>
        <p:nvSpPr>
          <p:cNvPr id="7" name="Subtitle 6"/>
          <p:cNvSpPr>
            <a:spLocks noGrp="1"/>
          </p:cNvSpPr>
          <p:nvPr>
            <p:ph type="subTitle" idx="1"/>
          </p:nvPr>
        </p:nvSpPr>
        <p:spPr>
          <a:xfrm>
            <a:off x="685798" y="4018598"/>
            <a:ext cx="7398329" cy="1655762"/>
          </a:xfrm>
        </p:spPr>
        <p:txBody>
          <a:bodyPr>
            <a:normAutofit/>
          </a:bodyPr>
          <a:lstStyle/>
          <a:p>
            <a:pPr>
              <a:lnSpc>
                <a:spcPct val="100000"/>
              </a:lnSpc>
              <a:spcBef>
                <a:spcPts val="0"/>
              </a:spcBef>
            </a:pPr>
            <a:endParaRPr lang="en-US" sz="1800" dirty="0" smtClean="0"/>
          </a:p>
          <a:p>
            <a:pPr>
              <a:lnSpc>
                <a:spcPct val="100000"/>
              </a:lnSpc>
              <a:spcBef>
                <a:spcPts val="0"/>
              </a:spcBef>
            </a:pPr>
            <a:r>
              <a:rPr lang="en-US" sz="1800" dirty="0" smtClean="0"/>
              <a:t>Co-Chairs:  	Paul Ashford, Executive Director ICCBBA</a:t>
            </a:r>
          </a:p>
          <a:p>
            <a:pPr>
              <a:lnSpc>
                <a:spcPct val="100000"/>
              </a:lnSpc>
              <a:spcBef>
                <a:spcPts val="0"/>
              </a:spcBef>
            </a:pPr>
            <a:r>
              <a:rPr lang="en-US" sz="1800" dirty="0"/>
              <a:t>	 </a:t>
            </a:r>
            <a:r>
              <a:rPr lang="en-US" sz="1800" dirty="0" smtClean="0"/>
              <a:t>    	Denise Maxwell-Downing, MS, RN, CNOR, AORN</a:t>
            </a:r>
            <a:endParaRPr lang="en-US" sz="1800" dirty="0"/>
          </a:p>
        </p:txBody>
      </p:sp>
    </p:spTree>
    <p:custDataLst>
      <p:tags r:id="rId1"/>
    </p:custDataLst>
    <p:extLst>
      <p:ext uri="{BB962C8B-B14F-4D97-AF65-F5344CB8AC3E}">
        <p14:creationId xmlns:p14="http://schemas.microsoft.com/office/powerpoint/2010/main" val="360986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3155"/>
            <a:ext cx="7886700" cy="839149"/>
          </a:xfrm>
        </p:spPr>
        <p:txBody>
          <a:bodyPr/>
          <a:lstStyle/>
          <a:p>
            <a:r>
              <a:rPr lang="en-US" dirty="0" smtClean="0"/>
              <a:t>HCT/Ps Examples</a:t>
            </a:r>
            <a:endParaRPr lang="en-US" dirty="0"/>
          </a:p>
        </p:txBody>
      </p:sp>
      <p:sp>
        <p:nvSpPr>
          <p:cNvPr id="3" name="Content Placeholder 2"/>
          <p:cNvSpPr>
            <a:spLocks noGrp="1"/>
          </p:cNvSpPr>
          <p:nvPr>
            <p:ph idx="1"/>
          </p:nvPr>
        </p:nvSpPr>
        <p:spPr>
          <a:xfrm>
            <a:off x="628650" y="2432304"/>
            <a:ext cx="7886700" cy="3945827"/>
          </a:xfrm>
        </p:spPr>
        <p:txBody>
          <a:bodyPr>
            <a:normAutofit fontScale="77500" lnSpcReduction="20000"/>
          </a:bodyPr>
          <a:lstStyle/>
          <a:p>
            <a:r>
              <a:rPr lang="en-US" sz="3200" dirty="0" smtClean="0">
                <a:solidFill>
                  <a:srgbClr val="000000"/>
                </a:solidFill>
                <a:latin typeface="Calibri" panose="020F0502020204030204" pitchFamily="34" charset="0"/>
                <a:cs typeface="Calibri" panose="020F0502020204030204" pitchFamily="34" charset="0"/>
              </a:rPr>
              <a:t>Bone</a:t>
            </a:r>
          </a:p>
          <a:p>
            <a:r>
              <a:rPr lang="en-US" sz="3200" dirty="0" smtClean="0">
                <a:solidFill>
                  <a:srgbClr val="000000"/>
                </a:solidFill>
                <a:latin typeface="Calibri" panose="020F0502020204030204" pitchFamily="34" charset="0"/>
                <a:cs typeface="Calibri" panose="020F0502020204030204" pitchFamily="34" charset="0"/>
              </a:rPr>
              <a:t>Ligament</a:t>
            </a:r>
          </a:p>
          <a:p>
            <a:r>
              <a:rPr lang="en-US" sz="3200" dirty="0" smtClean="0">
                <a:solidFill>
                  <a:srgbClr val="000000"/>
                </a:solidFill>
                <a:latin typeface="Calibri" panose="020F0502020204030204" pitchFamily="34" charset="0"/>
                <a:cs typeface="Calibri" panose="020F0502020204030204" pitchFamily="34" charset="0"/>
              </a:rPr>
              <a:t>Skin</a:t>
            </a:r>
          </a:p>
          <a:p>
            <a:r>
              <a:rPr lang="en-US" sz="3200" dirty="0" smtClean="0">
                <a:solidFill>
                  <a:srgbClr val="000000"/>
                </a:solidFill>
                <a:latin typeface="Calibri" panose="020F0502020204030204" pitchFamily="34" charset="0"/>
                <a:cs typeface="Calibri" panose="020F0502020204030204" pitchFamily="34" charset="0"/>
              </a:rPr>
              <a:t>Cornea</a:t>
            </a:r>
          </a:p>
          <a:p>
            <a:r>
              <a:rPr lang="en-US" sz="3200" dirty="0" smtClean="0">
                <a:solidFill>
                  <a:srgbClr val="000000"/>
                </a:solidFill>
                <a:latin typeface="Calibri" panose="020F0502020204030204" pitchFamily="34" charset="0"/>
                <a:cs typeface="Calibri" panose="020F0502020204030204" pitchFamily="34" charset="0"/>
              </a:rPr>
              <a:t>Dura Mater</a:t>
            </a:r>
          </a:p>
          <a:p>
            <a:r>
              <a:rPr lang="en-US" sz="3200" dirty="0" smtClean="0">
                <a:solidFill>
                  <a:srgbClr val="000000"/>
                </a:solidFill>
                <a:latin typeface="Calibri" panose="020F0502020204030204" pitchFamily="34" charset="0"/>
                <a:cs typeface="Calibri" panose="020F0502020204030204" pitchFamily="34" charset="0"/>
              </a:rPr>
              <a:t>Heart Valves</a:t>
            </a:r>
          </a:p>
          <a:p>
            <a:r>
              <a:rPr lang="en-US" sz="3200" dirty="0" smtClean="0">
                <a:solidFill>
                  <a:srgbClr val="000000"/>
                </a:solidFill>
                <a:latin typeface="Calibri" panose="020F0502020204030204" pitchFamily="34" charset="0"/>
                <a:cs typeface="Calibri" panose="020F0502020204030204" pitchFamily="34" charset="0"/>
              </a:rPr>
              <a:t>Sperm, oocyte, embryo</a:t>
            </a:r>
          </a:p>
          <a:p>
            <a:r>
              <a:rPr lang="en-US" sz="3200" dirty="0">
                <a:solidFill>
                  <a:srgbClr val="000000"/>
                </a:solidFill>
                <a:latin typeface="Calibri" panose="020F0502020204030204" pitchFamily="34" charset="0"/>
                <a:cs typeface="Calibri" panose="020F0502020204030204" pitchFamily="34" charset="0"/>
              </a:rPr>
              <a:t>Hematopoietic </a:t>
            </a:r>
            <a:r>
              <a:rPr lang="en-US" sz="3200" dirty="0" smtClean="0">
                <a:solidFill>
                  <a:srgbClr val="000000"/>
                </a:solidFill>
                <a:latin typeface="Calibri" panose="020F0502020204030204" pitchFamily="34" charset="0"/>
                <a:cs typeface="Calibri" panose="020F0502020204030204" pitchFamily="34" charset="0"/>
              </a:rPr>
              <a:t>stem/progenitor cells</a:t>
            </a:r>
          </a:p>
          <a:p>
            <a:r>
              <a:rPr lang="en-US" sz="3200" dirty="0" smtClean="0">
                <a:solidFill>
                  <a:srgbClr val="000000"/>
                </a:solidFill>
                <a:latin typeface="Calibri" panose="020F0502020204030204" pitchFamily="34" charset="0"/>
                <a:cs typeface="Calibri" panose="020F0502020204030204" pitchFamily="34" charset="0"/>
              </a:rPr>
              <a:t>Other cellular therapies (e.g. Mesenchymal Stromal Cells, Dendritic cells)</a:t>
            </a:r>
            <a:endParaRPr lang="en-US" sz="32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2343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9858"/>
            <a:ext cx="7886700" cy="839149"/>
          </a:xfrm>
        </p:spPr>
        <p:txBody>
          <a:bodyPr/>
          <a:lstStyle/>
          <a:p>
            <a:r>
              <a:rPr lang="en-US" dirty="0" smtClean="0"/>
              <a:t>Non-HCT/Ps Examples</a:t>
            </a:r>
            <a:endParaRPr lang="en-US" dirty="0"/>
          </a:p>
        </p:txBody>
      </p:sp>
      <p:sp>
        <p:nvSpPr>
          <p:cNvPr id="3" name="Content Placeholder 2"/>
          <p:cNvSpPr>
            <a:spLocks noGrp="1"/>
          </p:cNvSpPr>
          <p:nvPr>
            <p:ph idx="1"/>
          </p:nvPr>
        </p:nvSpPr>
        <p:spPr>
          <a:xfrm>
            <a:off x="628650" y="2539999"/>
            <a:ext cx="7886700" cy="3975101"/>
          </a:xfrm>
        </p:spPr>
        <p:txBody>
          <a:bodyPr>
            <a:normAutofit/>
          </a:bodyPr>
          <a:lstStyle/>
          <a:p>
            <a:r>
              <a:rPr lang="en-US" dirty="0" smtClean="0">
                <a:latin typeface="Calibri" panose="020F0502020204030204" pitchFamily="34" charset="0"/>
                <a:cs typeface="Calibri" panose="020F0502020204030204" pitchFamily="34" charset="0"/>
              </a:rPr>
              <a:t>Vascularized human </a:t>
            </a:r>
            <a:r>
              <a:rPr lang="en-US" dirty="0">
                <a:latin typeface="Calibri" panose="020F0502020204030204" pitchFamily="34" charset="0"/>
                <a:cs typeface="Calibri" panose="020F0502020204030204" pitchFamily="34" charset="0"/>
              </a:rPr>
              <a:t>o</a:t>
            </a:r>
            <a:r>
              <a:rPr lang="en-US" dirty="0" smtClean="0">
                <a:latin typeface="Calibri" panose="020F0502020204030204" pitchFamily="34" charset="0"/>
                <a:cs typeface="Calibri" panose="020F0502020204030204" pitchFamily="34" charset="0"/>
              </a:rPr>
              <a:t>rgans </a:t>
            </a:r>
          </a:p>
          <a:p>
            <a:r>
              <a:rPr lang="en-US" dirty="0" smtClean="0">
                <a:latin typeface="Calibri" panose="020F0502020204030204" pitchFamily="34" charset="0"/>
                <a:cs typeface="Calibri" panose="020F0502020204030204" pitchFamily="34" charset="0"/>
              </a:rPr>
              <a:t>Whole blood or blood components</a:t>
            </a:r>
          </a:p>
          <a:p>
            <a:r>
              <a:rPr lang="en-US" dirty="0" smtClean="0">
                <a:latin typeface="Calibri" panose="020F0502020204030204" pitchFamily="34" charset="0"/>
                <a:cs typeface="Calibri" panose="020F0502020204030204" pitchFamily="34" charset="0"/>
              </a:rPr>
              <a:t>Secreted or extracted human products (e.g., milk, collagen), except semen </a:t>
            </a:r>
          </a:p>
          <a:p>
            <a:r>
              <a:rPr lang="en-US" dirty="0" smtClean="0">
                <a:latin typeface="Calibri" panose="020F0502020204030204" pitchFamily="34" charset="0"/>
                <a:cs typeface="Calibri" panose="020F0502020204030204" pitchFamily="34" charset="0"/>
              </a:rPr>
              <a:t>Minimally manipulated bone marrow for homologous use</a:t>
            </a:r>
          </a:p>
          <a:p>
            <a:r>
              <a:rPr lang="en-US" dirty="0" smtClean="0">
                <a:latin typeface="Calibri" panose="020F0502020204030204" pitchFamily="34" charset="0"/>
                <a:cs typeface="Calibri" panose="020F0502020204030204" pitchFamily="34" charset="0"/>
              </a:rPr>
              <a:t>Cells, tissue, organs derived from animals</a:t>
            </a:r>
          </a:p>
          <a:p>
            <a:r>
              <a:rPr lang="en-US" dirty="0" smtClean="0">
                <a:latin typeface="Calibri" panose="020F0502020204030204" pitchFamily="34" charset="0"/>
                <a:cs typeface="Calibri" panose="020F0502020204030204" pitchFamily="34" charset="0"/>
              </a:rPr>
              <a:t>Invitro diagnostic products</a:t>
            </a:r>
          </a:p>
        </p:txBody>
      </p:sp>
    </p:spTree>
    <p:custDataLst>
      <p:tags r:id="rId1"/>
    </p:custDataLst>
    <p:extLst>
      <p:ext uri="{BB962C8B-B14F-4D97-AF65-F5344CB8AC3E}">
        <p14:creationId xmlns:p14="http://schemas.microsoft.com/office/powerpoint/2010/main" val="327157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7515"/>
            <a:ext cx="7886700" cy="839149"/>
          </a:xfrm>
        </p:spPr>
        <p:txBody>
          <a:bodyPr/>
          <a:lstStyle/>
          <a:p>
            <a:r>
              <a:rPr lang="en-US" dirty="0" smtClean="0"/>
              <a:t>HCT/Ps Regulations</a:t>
            </a:r>
            <a:endParaRPr lang="en-US" dirty="0"/>
          </a:p>
        </p:txBody>
      </p:sp>
      <p:sp>
        <p:nvSpPr>
          <p:cNvPr id="3" name="Content Placeholder 2"/>
          <p:cNvSpPr>
            <a:spLocks noGrp="1"/>
          </p:cNvSpPr>
          <p:nvPr>
            <p:ph idx="1"/>
          </p:nvPr>
        </p:nvSpPr>
        <p:spPr>
          <a:xfrm>
            <a:off x="628650" y="2539999"/>
            <a:ext cx="7886700" cy="4117976"/>
          </a:xfrm>
        </p:spPr>
        <p:txBody>
          <a:bodyPr>
            <a:normAutofit/>
          </a:bodyPr>
          <a:lstStyle/>
          <a:p>
            <a:r>
              <a:rPr lang="en-US" dirty="0" smtClean="0">
                <a:latin typeface="Calibri" panose="020F0502020204030204" pitchFamily="34" charset="0"/>
                <a:cs typeface="Calibri" panose="020F0502020204030204" pitchFamily="34" charset="0"/>
              </a:rPr>
              <a:t>FDA 21 CFR</a:t>
            </a:r>
          </a:p>
          <a:p>
            <a:pPr lvl="1"/>
            <a:r>
              <a:rPr lang="en-US" dirty="0" smtClean="0">
                <a:latin typeface="Calibri" panose="020F0502020204030204" pitchFamily="34" charset="0"/>
                <a:cs typeface="Calibri" panose="020F0502020204030204" pitchFamily="34" charset="0"/>
                <a:hlinkClick r:id="rId3"/>
              </a:rPr>
              <a:t>Part 1270 </a:t>
            </a:r>
            <a:r>
              <a:rPr lang="en-US" dirty="0" smtClean="0">
                <a:latin typeface="Calibri" panose="020F0502020204030204" pitchFamily="34" charset="0"/>
                <a:cs typeface="Calibri" panose="020F0502020204030204" pitchFamily="34" charset="0"/>
              </a:rPr>
              <a:t>(Human Tissue Intended for Transplantation)</a:t>
            </a:r>
            <a:endParaRPr lang="en-US" sz="15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hlinkClick r:id="rId4"/>
              </a:rPr>
              <a:t>Part 1271 </a:t>
            </a:r>
            <a:r>
              <a:rPr lang="en-US" dirty="0" smtClean="0">
                <a:latin typeface="Calibri" panose="020F0502020204030204" pitchFamily="34" charset="0"/>
                <a:cs typeface="Calibri" panose="020F0502020204030204" pitchFamily="34" charset="0"/>
              </a:rPr>
              <a:t>(Human Cells, Tissues and Cellular and Tissue-Based Products)</a:t>
            </a:r>
          </a:p>
          <a:p>
            <a:pPr lvl="2"/>
            <a:r>
              <a:rPr lang="en-US" dirty="0" smtClean="0">
                <a:latin typeface="Calibri" panose="020F0502020204030204" pitchFamily="34" charset="0"/>
                <a:cs typeface="Calibri" panose="020F0502020204030204" pitchFamily="34" charset="0"/>
              </a:rPr>
              <a:t>Subpart D 1271.290 (Tracking)</a:t>
            </a:r>
          </a:p>
          <a:p>
            <a:pPr lvl="1"/>
            <a:r>
              <a:rPr lang="en-US" dirty="0" smtClean="0">
                <a:latin typeface="Calibri" panose="020F0502020204030204" pitchFamily="34" charset="0"/>
                <a:cs typeface="Calibri" panose="020F0502020204030204" pitchFamily="34" charset="0"/>
                <a:hlinkClick r:id="rId5"/>
              </a:rPr>
              <a:t>Part 803 </a:t>
            </a:r>
            <a:r>
              <a:rPr lang="en-US" dirty="0" smtClean="0">
                <a:latin typeface="Calibri" panose="020F0502020204030204" pitchFamily="34" charset="0"/>
                <a:cs typeface="Calibri" panose="020F0502020204030204" pitchFamily="34" charset="0"/>
              </a:rPr>
              <a:t>(Medical Device Reporting)</a:t>
            </a:r>
          </a:p>
          <a:p>
            <a:pPr lvl="1"/>
            <a:r>
              <a:rPr lang="en-US" dirty="0" smtClean="0">
                <a:latin typeface="Calibri" panose="020F0502020204030204" pitchFamily="34" charset="0"/>
                <a:cs typeface="Calibri" panose="020F0502020204030204" pitchFamily="34" charset="0"/>
                <a:hlinkClick r:id="rId6"/>
              </a:rPr>
              <a:t>Part 821 </a:t>
            </a:r>
            <a:r>
              <a:rPr lang="en-US" dirty="0" smtClean="0">
                <a:latin typeface="Calibri" panose="020F0502020204030204" pitchFamily="34" charset="0"/>
                <a:cs typeface="Calibri" panose="020F0502020204030204" pitchFamily="34" charset="0"/>
              </a:rPr>
              <a:t>(Medical Device Tracking Requirements)</a:t>
            </a:r>
          </a:p>
          <a:p>
            <a:pPr lvl="1"/>
            <a:r>
              <a:rPr lang="en-US" dirty="0" smtClean="0">
                <a:latin typeface="Calibri" panose="020F0502020204030204" pitchFamily="34" charset="0"/>
                <a:cs typeface="Calibri" panose="020F0502020204030204" pitchFamily="34" charset="0"/>
                <a:hlinkClick r:id="rId7"/>
              </a:rPr>
              <a:t>Part 830 </a:t>
            </a:r>
            <a:r>
              <a:rPr lang="en-US" dirty="0" smtClean="0">
                <a:latin typeface="Calibri" panose="020F0502020204030204" pitchFamily="34" charset="0"/>
                <a:cs typeface="Calibri" panose="020F0502020204030204" pitchFamily="34" charset="0"/>
              </a:rPr>
              <a:t>(Unique Device Identification [UDI])</a:t>
            </a:r>
          </a:p>
          <a:p>
            <a:pPr marL="457200" lvl="1" indent="0">
              <a:buNone/>
            </a:pP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89383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4964"/>
            <a:ext cx="7886700" cy="839149"/>
          </a:xfrm>
        </p:spPr>
        <p:txBody>
          <a:bodyPr/>
          <a:lstStyle/>
          <a:p>
            <a:r>
              <a:rPr lang="en-US" dirty="0" smtClean="0"/>
              <a:t>FDA 21 CFR Part 1271.20</a:t>
            </a:r>
            <a:endParaRPr lang="en-US" dirty="0"/>
          </a:p>
        </p:txBody>
      </p:sp>
      <p:sp>
        <p:nvSpPr>
          <p:cNvPr id="3" name="Content Placeholder 2"/>
          <p:cNvSpPr>
            <a:spLocks noGrp="1"/>
          </p:cNvSpPr>
          <p:nvPr>
            <p:ph idx="1"/>
          </p:nvPr>
        </p:nvSpPr>
        <p:spPr/>
        <p:txBody>
          <a:bodyPr>
            <a:noAutofit/>
          </a:bodyPr>
          <a:lstStyle/>
          <a:p>
            <a:pPr marL="0" indent="0">
              <a:buNone/>
            </a:pPr>
            <a:r>
              <a:rPr lang="en-US" sz="2400" i="1" dirty="0" smtClean="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If you are an establishment that manufactures an HCT/P that does not meet the criteria set out in 1271.10(a), and you do not qualify for any of the exceptions in 1271.15, </a:t>
            </a:r>
            <a:r>
              <a:rPr lang="en-US" sz="2400" b="1" i="1" dirty="0">
                <a:latin typeface="Calibri" panose="020F0502020204030204" pitchFamily="34" charset="0"/>
                <a:cs typeface="Calibri" panose="020F0502020204030204" pitchFamily="34" charset="0"/>
              </a:rPr>
              <a:t>your HCT/P will be regulated as a drug, device, and/or biological product under the act and/or section 351 of the PHS Act, </a:t>
            </a:r>
            <a:r>
              <a:rPr lang="en-US" sz="2400" i="1" dirty="0">
                <a:latin typeface="Calibri" panose="020F0502020204030204" pitchFamily="34" charset="0"/>
                <a:cs typeface="Calibri" panose="020F0502020204030204" pitchFamily="34" charset="0"/>
              </a:rPr>
              <a:t>and applicable regulations in title 21, chapter I. Applicable regulations include, but are not limited to, 207.20(f), 210.1(c), 210.2, 211.1(b), 807.20(d), and 820.1(a) of this chapter, which require you to follow the procedures in subparts B, C, and D of this part</a:t>
            </a:r>
            <a:r>
              <a:rPr lang="en-US" sz="2400" i="1" dirty="0" smtClean="0">
                <a:latin typeface="Calibri" panose="020F0502020204030204" pitchFamily="34" charset="0"/>
                <a:cs typeface="Calibri" panose="020F0502020204030204" pitchFamily="34" charset="0"/>
              </a:rPr>
              <a:t>.”</a:t>
            </a:r>
            <a:endParaRPr lang="en-US" sz="2400" i="1" dirty="0">
              <a:latin typeface="Calibri" panose="020F0502020204030204" pitchFamily="34" charset="0"/>
              <a:cs typeface="Calibri" panose="020F0502020204030204" pitchFamily="34" charset="0"/>
            </a:endParaRPr>
          </a:p>
        </p:txBody>
      </p:sp>
      <p:sp>
        <p:nvSpPr>
          <p:cNvPr id="4" name="TextBox 3"/>
          <p:cNvSpPr txBox="1"/>
          <p:nvPr/>
        </p:nvSpPr>
        <p:spPr>
          <a:xfrm>
            <a:off x="417443" y="6412544"/>
            <a:ext cx="8309113" cy="261610"/>
          </a:xfrm>
          <a:prstGeom prst="rect">
            <a:avLst/>
          </a:prstGeom>
          <a:noFill/>
        </p:spPr>
        <p:txBody>
          <a:bodyPr wrap="square" rtlCol="0">
            <a:spAutoFit/>
          </a:bodyPr>
          <a:lstStyle/>
          <a:p>
            <a:r>
              <a:rPr lang="en-US" sz="1050" i="1" dirty="0" smtClean="0">
                <a:hlinkClick r:id="rId3"/>
              </a:rPr>
              <a:t>https</a:t>
            </a:r>
            <a:r>
              <a:rPr lang="en-US" sz="1050" i="1" dirty="0">
                <a:hlinkClick r:id="rId3"/>
              </a:rPr>
              <a:t>://www.accessdata.fda.gov/scripts/cdrh/cfdocs/cfcfr/CFRSearch.cfm?fr=1271.20</a:t>
            </a:r>
            <a:endParaRPr lang="en-US" sz="1050" i="1" dirty="0"/>
          </a:p>
        </p:txBody>
      </p:sp>
    </p:spTree>
    <p:custDataLst>
      <p:tags r:id="rId1"/>
    </p:custDataLst>
    <p:extLst>
      <p:ext uri="{BB962C8B-B14F-4D97-AF65-F5344CB8AC3E}">
        <p14:creationId xmlns:p14="http://schemas.microsoft.com/office/powerpoint/2010/main" val="225940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5474"/>
            <a:ext cx="8245186" cy="914250"/>
          </a:xfrm>
        </p:spPr>
        <p:txBody>
          <a:bodyPr>
            <a:noAutofit/>
          </a:bodyPr>
          <a:lstStyle/>
          <a:p>
            <a:r>
              <a:rPr lang="en-US" dirty="0" smtClean="0"/>
              <a:t>FDA 21 CFR Subpart D Current Good Tissue Practice</a:t>
            </a:r>
            <a:endParaRPr lang="en-US" dirty="0"/>
          </a:p>
        </p:txBody>
      </p:sp>
      <p:sp>
        <p:nvSpPr>
          <p:cNvPr id="3" name="Content Placeholder 2"/>
          <p:cNvSpPr>
            <a:spLocks noGrp="1"/>
          </p:cNvSpPr>
          <p:nvPr>
            <p:ph idx="1"/>
          </p:nvPr>
        </p:nvSpPr>
        <p:spPr>
          <a:xfrm>
            <a:off x="628650" y="2591953"/>
            <a:ext cx="7886700" cy="3881583"/>
          </a:xfrm>
        </p:spPr>
        <p:txBody>
          <a:bodyPr>
            <a:noAutofit/>
          </a:bodyPr>
          <a:lstStyle/>
          <a:p>
            <a:pPr marL="0" indent="0">
              <a:buNone/>
            </a:pPr>
            <a:r>
              <a:rPr lang="en-US" dirty="0" smtClean="0">
                <a:latin typeface="Calibri" panose="020F0502020204030204" pitchFamily="34" charset="0"/>
                <a:cs typeface="Calibri" panose="020F0502020204030204" pitchFamily="34" charset="0"/>
              </a:rPr>
              <a:t>Section 1271.290 Tracking</a:t>
            </a:r>
          </a:p>
          <a:p>
            <a:pPr marL="0" indent="0">
              <a:buNone/>
            </a:pPr>
            <a:r>
              <a:rPr lang="en-US" sz="2400" i="1" dirty="0">
                <a:latin typeface="Calibri" panose="020F0502020204030204" pitchFamily="34" charset="0"/>
                <a:cs typeface="Calibri" panose="020F0502020204030204" pitchFamily="34" charset="0"/>
              </a:rPr>
              <a:t>“(c)</a:t>
            </a:r>
            <a:r>
              <a:rPr lang="en-US" sz="2400" b="1" i="1" dirty="0">
                <a:latin typeface="Calibri" panose="020F0502020204030204" pitchFamily="34" charset="0"/>
                <a:cs typeface="Calibri" panose="020F0502020204030204" pitchFamily="34" charset="0"/>
              </a:rPr>
              <a:t> Distinct identification code</a:t>
            </a:r>
            <a:r>
              <a:rPr lang="en-US" sz="2400" i="1" dirty="0">
                <a:latin typeface="Calibri" panose="020F0502020204030204" pitchFamily="34" charset="0"/>
                <a:cs typeface="Calibri" panose="020F0502020204030204" pitchFamily="34" charset="0"/>
              </a:rPr>
              <a:t>. As part of your tracking system, you must ensure: That each HCT/P that you manufacture is assigned and labeled with a distinct identification code, e.g., alphanumeric, that relates the HCT/P to the donor and to all records pertaining to the HCT/P; and that labeling includes information designed to facilitate effective tracking, using the distinct identification code, from the donor to the recipient and from the recipient to the donor</a:t>
            </a:r>
            <a:r>
              <a:rPr lang="en-US" sz="2400" i="1"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p>
          <a:p>
            <a:pPr marL="0" indent="0">
              <a:buNone/>
            </a:pPr>
            <a:r>
              <a:rPr lang="en-US" sz="900" i="1" dirty="0" smtClean="0">
                <a:hlinkClick r:id="rId3"/>
              </a:rPr>
              <a:t>https</a:t>
            </a:r>
            <a:r>
              <a:rPr lang="en-US" sz="900" i="1" dirty="0">
                <a:hlinkClick r:id="rId3"/>
              </a:rPr>
              <a:t>://</a:t>
            </a:r>
            <a:r>
              <a:rPr lang="en-US" sz="900" i="1" dirty="0" smtClean="0">
                <a:hlinkClick r:id="rId3"/>
              </a:rPr>
              <a:t>www.gpo.gov/fdsys/search/pagedetails.action?collectionCode=CFR&amp;browsePath=Title+21%2FChapter+I%2FSubchapter+L%2FPart+1271%2FSubpart+D%2FSection+1271.290&amp;granuleId=CFR-2010-title21-vol8-sec1271-290&amp;packageId=CFR-2010-title21-vol8&amp;collapse=true&amp;fromBrowse=true</a:t>
            </a:r>
            <a:r>
              <a:rPr lang="en-US" sz="900" i="1" dirty="0" smtClean="0"/>
              <a:t> </a:t>
            </a:r>
            <a:endParaRPr lang="en-US" sz="900" i="1" dirty="0"/>
          </a:p>
        </p:txBody>
      </p:sp>
    </p:spTree>
    <p:custDataLst>
      <p:tags r:id="rId1"/>
    </p:custDataLst>
    <p:extLst>
      <p:ext uri="{BB962C8B-B14F-4D97-AF65-F5344CB8AC3E}">
        <p14:creationId xmlns:p14="http://schemas.microsoft.com/office/powerpoint/2010/main" val="3855398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0370"/>
            <a:ext cx="7886700" cy="839149"/>
          </a:xfrm>
        </p:spPr>
        <p:txBody>
          <a:bodyPr/>
          <a:lstStyle/>
          <a:p>
            <a:r>
              <a:rPr lang="en-US" dirty="0" smtClean="0"/>
              <a:t>FDA UDI Rule</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
            </a:pPr>
            <a:r>
              <a:rPr lang="en-US" sz="2600" dirty="0">
                <a:latin typeface="Calibri" panose="020F0502020204030204" pitchFamily="34" charset="0"/>
                <a:cs typeface="Calibri" panose="020F0502020204030204" pitchFamily="34" charset="0"/>
              </a:rPr>
              <a:t>FDA </a:t>
            </a:r>
            <a:r>
              <a:rPr lang="en-US" sz="2600" dirty="0" smtClean="0">
                <a:latin typeface="Calibri" panose="020F0502020204030204" pitchFamily="34" charset="0"/>
                <a:cs typeface="Calibri" panose="020F0502020204030204" pitchFamily="34" charset="0"/>
              </a:rPr>
              <a:t>established </a:t>
            </a:r>
            <a:r>
              <a:rPr lang="en-US" sz="2600" dirty="0">
                <a:latin typeface="Calibri" panose="020F0502020204030204" pitchFamily="34" charset="0"/>
                <a:cs typeface="Calibri" panose="020F0502020204030204" pitchFamily="34" charset="0"/>
              </a:rPr>
              <a:t>the UDI Rule in Sept. 24, 2013</a:t>
            </a:r>
          </a:p>
          <a:p>
            <a:pPr marL="457200" indent="-457200">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600" dirty="0">
                <a:latin typeface="Calibri" panose="020F0502020204030204" pitchFamily="34" charset="0"/>
                <a:cs typeface="Calibri" panose="020F0502020204030204" pitchFamily="34" charset="0"/>
              </a:rPr>
              <a:t>The UDI rule outlines labeling, data submission, and standard date formatting requirements for all medical devices in distribution and use in the US, unless an exception or alternative applies</a:t>
            </a:r>
          </a:p>
          <a:p>
            <a:pPr marL="457200" indent="-457200">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600" dirty="0">
                <a:latin typeface="Calibri" panose="020F0502020204030204" pitchFamily="34" charset="0"/>
                <a:cs typeface="Calibri" panose="020F0502020204030204" pitchFamily="34" charset="0"/>
              </a:rPr>
              <a:t>Device labelers (manufacturers) must submit certain information about each device to the FDA’s Global Unique Device Identification </a:t>
            </a:r>
            <a:r>
              <a:rPr lang="en-US" sz="2600" dirty="0" smtClean="0">
                <a:latin typeface="Calibri" panose="020F0502020204030204" pitchFamily="34" charset="0"/>
                <a:cs typeface="Calibri" panose="020F0502020204030204" pitchFamily="34" charset="0"/>
              </a:rPr>
              <a:t>Database (GUDID)</a:t>
            </a:r>
            <a:endParaRPr lang="en-US" sz="2600" b="1"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58704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1902"/>
            <a:ext cx="7886700" cy="839149"/>
          </a:xfrm>
        </p:spPr>
        <p:txBody>
          <a:bodyPr/>
          <a:lstStyle/>
          <a:p>
            <a:r>
              <a:rPr lang="en-US" dirty="0" smtClean="0"/>
              <a:t>FDA UDI Rule</a:t>
            </a:r>
            <a:endParaRPr lang="en-US" dirty="0"/>
          </a:p>
        </p:txBody>
      </p:sp>
      <p:sp>
        <p:nvSpPr>
          <p:cNvPr id="3" name="Content Placeholder 2"/>
          <p:cNvSpPr>
            <a:spLocks noGrp="1"/>
          </p:cNvSpPr>
          <p:nvPr>
            <p:ph idx="1"/>
          </p:nvPr>
        </p:nvSpPr>
        <p:spPr>
          <a:xfrm>
            <a:off x="628650" y="2304417"/>
            <a:ext cx="7886700" cy="4384618"/>
          </a:xfrm>
        </p:spPr>
        <p:txBody>
          <a:bodyPr>
            <a:normAutofit fontScale="85000" lnSpcReduction="20000"/>
          </a:bodyPr>
          <a:lstStyle/>
          <a:p>
            <a:pPr marL="0" indent="0">
              <a:lnSpc>
                <a:spcPct val="100000"/>
              </a:lnSpc>
              <a:buNone/>
            </a:pPr>
            <a:r>
              <a:rPr lang="en-US" b="1" dirty="0" smtClean="0">
                <a:latin typeface="Calibri" panose="020F0502020204030204" pitchFamily="34" charset="0"/>
                <a:cs typeface="Calibri" panose="020F0502020204030204" pitchFamily="34" charset="0"/>
              </a:rPr>
              <a:t>Labelling Requirements:</a:t>
            </a:r>
          </a:p>
          <a:p>
            <a:pPr marL="457200" indent="-457200">
              <a:lnSpc>
                <a:spcPct val="100000"/>
              </a:lnSpc>
              <a:buFont typeface="Wingdings" panose="05000000000000000000" pitchFamily="2" charset="2"/>
              <a:buChar char="§"/>
            </a:pPr>
            <a:r>
              <a:rPr lang="en-US" dirty="0" smtClean="0">
                <a:latin typeface="Calibri" panose="020F0502020204030204" pitchFamily="34" charset="0"/>
                <a:cs typeface="Calibri" panose="020F0502020204030204" pitchFamily="34" charset="0"/>
              </a:rPr>
              <a:t>UDI will be supplied in a human- and machine-readable format</a:t>
            </a:r>
          </a:p>
          <a:p>
            <a:pPr>
              <a:lnSpc>
                <a:spcPct val="100000"/>
              </a:lnSpc>
            </a:pPr>
            <a:endParaRPr lang="en-US" dirty="0" smtClean="0">
              <a:latin typeface="Calibri" panose="020F0502020204030204" pitchFamily="34" charset="0"/>
              <a:cs typeface="Calibri" panose="020F0502020204030204" pitchFamily="34" charset="0"/>
            </a:endParaRPr>
          </a:p>
          <a:p>
            <a:pPr>
              <a:lnSpc>
                <a:spcPct val="100000"/>
              </a:lnSpc>
            </a:pPr>
            <a:endParaRPr lang="en-US" dirty="0" smtClean="0">
              <a:latin typeface="Calibri" panose="020F0502020204030204" pitchFamily="34" charset="0"/>
              <a:cs typeface="Calibri" panose="020F0502020204030204" pitchFamily="34" charset="0"/>
            </a:endParaRPr>
          </a:p>
          <a:p>
            <a:pPr>
              <a:lnSpc>
                <a:spcPct val="100000"/>
              </a:lnSpc>
            </a:pPr>
            <a:endParaRPr lang="en-US" dirty="0" smtClean="0">
              <a:latin typeface="Calibri" panose="020F0502020204030204" pitchFamily="34" charset="0"/>
              <a:cs typeface="Calibri" panose="020F0502020204030204" pitchFamily="34" charset="0"/>
            </a:endParaRPr>
          </a:p>
          <a:p>
            <a:pPr marL="457200" indent="-457200">
              <a:lnSpc>
                <a:spcPct val="100000"/>
              </a:lnSpc>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457200" indent="-457200">
              <a:lnSpc>
                <a:spcPct val="100000"/>
              </a:lnSpc>
              <a:buFont typeface="Wingdings" panose="05000000000000000000" pitchFamily="2" charset="2"/>
              <a:buChar char="§"/>
            </a:pPr>
            <a:endParaRPr lang="en-US" dirty="0" smtClean="0">
              <a:latin typeface="Calibri" panose="020F0502020204030204" pitchFamily="34" charset="0"/>
              <a:cs typeface="Calibri" panose="020F0502020204030204" pitchFamily="34" charset="0"/>
            </a:endParaRPr>
          </a:p>
          <a:p>
            <a:pPr marL="457200" indent="-457200">
              <a:lnSpc>
                <a:spcPct val="100000"/>
              </a:lnSpc>
              <a:buFont typeface="Wingdings" panose="05000000000000000000" pitchFamily="2" charset="2"/>
              <a:buChar char="§"/>
            </a:pPr>
            <a:r>
              <a:rPr lang="en-US" dirty="0" smtClean="0">
                <a:latin typeface="Calibri" panose="020F0502020204030204" pitchFamily="34" charset="0"/>
                <a:cs typeface="Calibri" panose="020F0502020204030204" pitchFamily="34" charset="0"/>
              </a:rPr>
              <a:t>A unique alphanumeric or numeric code</a:t>
            </a:r>
          </a:p>
          <a:p>
            <a:pPr marL="457200" indent="-457200">
              <a:lnSpc>
                <a:spcPct val="100000"/>
              </a:lnSpc>
              <a:buFont typeface="Wingdings" panose="05000000000000000000" pitchFamily="2" charset="2"/>
              <a:buChar char="§"/>
            </a:pPr>
            <a:r>
              <a:rPr lang="en-US" dirty="0" smtClean="0">
                <a:latin typeface="Calibri" panose="020F0502020204030204" pitchFamily="34" charset="0"/>
                <a:cs typeface="Calibri" panose="020F0502020204030204" pitchFamily="34" charset="0"/>
              </a:rPr>
              <a:t>Consists of the device identifier (DI) and production information (PI)</a:t>
            </a:r>
          </a:p>
          <a:p>
            <a:pPr marL="457200" indent="-457200">
              <a:buFont typeface="Wingdings" panose="05000000000000000000" pitchFamily="2" charset="2"/>
              <a:buChar char="§"/>
            </a:pPr>
            <a:endParaRPr lang="en-US" b="1" dirty="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16972" y="3649946"/>
            <a:ext cx="4529917" cy="117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5906913" y="3649946"/>
            <a:ext cx="1044431" cy="1040926"/>
          </a:xfrm>
          <a:prstGeom prst="rect">
            <a:avLst/>
          </a:prstGeom>
        </p:spPr>
      </p:pic>
      <p:sp>
        <p:nvSpPr>
          <p:cNvPr id="4" name="Left Brace 3"/>
          <p:cNvSpPr/>
          <p:nvPr/>
        </p:nvSpPr>
        <p:spPr>
          <a:xfrm rot="16200000">
            <a:off x="1780967" y="4235257"/>
            <a:ext cx="311815" cy="1488349"/>
          </a:xfrm>
          <a:prstGeom prst="leftBrace">
            <a:avLst>
              <a:gd name="adj1" fmla="val 90279"/>
              <a:gd name="adj2" fmla="val 47997"/>
            </a:avLst>
          </a:prstGeom>
          <a:ln w="1905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ln w="76200">
                <a:solidFill>
                  <a:schemeClr val="tx1"/>
                </a:solidFill>
              </a:ln>
            </a:endParaRPr>
          </a:p>
        </p:txBody>
      </p:sp>
      <p:sp>
        <p:nvSpPr>
          <p:cNvPr id="7" name="TextBox 6"/>
          <p:cNvSpPr txBox="1"/>
          <p:nvPr/>
        </p:nvSpPr>
        <p:spPr>
          <a:xfrm>
            <a:off x="1739348" y="5241318"/>
            <a:ext cx="366803" cy="307777"/>
          </a:xfrm>
          <a:prstGeom prst="rect">
            <a:avLst/>
          </a:prstGeom>
          <a:noFill/>
        </p:spPr>
        <p:txBody>
          <a:bodyPr wrap="square" rtlCol="0">
            <a:spAutoFit/>
          </a:bodyPr>
          <a:lstStyle/>
          <a:p>
            <a:r>
              <a:rPr lang="en-US" sz="1400" b="1" dirty="0" smtClean="0">
                <a:solidFill>
                  <a:srgbClr val="FF0000"/>
                </a:solidFill>
              </a:rPr>
              <a:t>DI</a:t>
            </a:r>
            <a:endParaRPr lang="en-US" sz="1400" b="1" dirty="0">
              <a:solidFill>
                <a:srgbClr val="FF0000"/>
              </a:solidFill>
            </a:endParaRPr>
          </a:p>
        </p:txBody>
      </p:sp>
      <p:sp>
        <p:nvSpPr>
          <p:cNvPr id="8" name="Left Brace 7"/>
          <p:cNvSpPr/>
          <p:nvPr/>
        </p:nvSpPr>
        <p:spPr>
          <a:xfrm rot="16200000">
            <a:off x="4003751" y="3897715"/>
            <a:ext cx="255371" cy="2219876"/>
          </a:xfrm>
          <a:prstGeom prst="leftBrace">
            <a:avLst>
              <a:gd name="adj1" fmla="val 109526"/>
              <a:gd name="adj2" fmla="val 50000"/>
            </a:avLst>
          </a:prstGeom>
          <a:ln w="1905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ln w="76200">
                <a:solidFill>
                  <a:schemeClr val="tx1"/>
                </a:solidFill>
              </a:ln>
            </a:endParaRPr>
          </a:p>
        </p:txBody>
      </p:sp>
      <p:sp>
        <p:nvSpPr>
          <p:cNvPr id="13" name="TextBox 12"/>
          <p:cNvSpPr txBox="1"/>
          <p:nvPr/>
        </p:nvSpPr>
        <p:spPr>
          <a:xfrm>
            <a:off x="3966166" y="5241318"/>
            <a:ext cx="397112" cy="307777"/>
          </a:xfrm>
          <a:prstGeom prst="rect">
            <a:avLst/>
          </a:prstGeom>
          <a:noFill/>
        </p:spPr>
        <p:txBody>
          <a:bodyPr wrap="square" rtlCol="0">
            <a:spAutoFit/>
          </a:bodyPr>
          <a:lstStyle/>
          <a:p>
            <a:r>
              <a:rPr lang="en-US" sz="1400" b="1" dirty="0">
                <a:solidFill>
                  <a:srgbClr val="FF0000"/>
                </a:solidFill>
              </a:rPr>
              <a:t>P</a:t>
            </a:r>
            <a:r>
              <a:rPr lang="en-US" sz="1400" b="1" dirty="0" smtClean="0">
                <a:solidFill>
                  <a:srgbClr val="FF0000"/>
                </a:solidFill>
              </a:rPr>
              <a:t>I</a:t>
            </a:r>
            <a:endParaRPr lang="en-US" sz="1200" b="1" dirty="0">
              <a:solidFill>
                <a:srgbClr val="FF0000"/>
              </a:solidFill>
            </a:endParaRPr>
          </a:p>
        </p:txBody>
      </p:sp>
      <p:sp>
        <p:nvSpPr>
          <p:cNvPr id="14" name="Right Bracket 13"/>
          <p:cNvSpPr/>
          <p:nvPr/>
        </p:nvSpPr>
        <p:spPr>
          <a:xfrm rot="5400000">
            <a:off x="3329627" y="4516732"/>
            <a:ext cx="132034" cy="594438"/>
          </a:xfrm>
          <a:prstGeom prst="rightBracket">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5" name="Right Bracket 14"/>
          <p:cNvSpPr/>
          <p:nvPr/>
        </p:nvSpPr>
        <p:spPr>
          <a:xfrm rot="5400000">
            <a:off x="4558368" y="4299807"/>
            <a:ext cx="132033" cy="1028290"/>
          </a:xfrm>
          <a:prstGeom prst="rightBracket">
            <a:avLst/>
          </a:pr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8" name="TextBox 17"/>
          <p:cNvSpPr txBox="1"/>
          <p:nvPr/>
        </p:nvSpPr>
        <p:spPr>
          <a:xfrm>
            <a:off x="5786040" y="4879967"/>
            <a:ext cx="2287489" cy="430887"/>
          </a:xfrm>
          <a:prstGeom prst="rect">
            <a:avLst/>
          </a:prstGeom>
          <a:noFill/>
        </p:spPr>
        <p:txBody>
          <a:bodyPr wrap="square" rtlCol="0">
            <a:spAutoFit/>
          </a:bodyPr>
          <a:lstStyle/>
          <a:p>
            <a:r>
              <a:rPr lang="en-US" sz="1100" dirty="0" smtClean="0">
                <a:solidFill>
                  <a:srgbClr val="000000"/>
                </a:solidFill>
              </a:rPr>
              <a:t>PI can consist of </a:t>
            </a:r>
            <a:r>
              <a:rPr lang="en-US" sz="1100" b="1" dirty="0" smtClean="0"/>
              <a:t>expiration date</a:t>
            </a:r>
            <a:r>
              <a:rPr lang="en-US" sz="1100" dirty="0" smtClean="0">
                <a:solidFill>
                  <a:srgbClr val="000000"/>
                </a:solidFill>
              </a:rPr>
              <a:t>, lot number and </a:t>
            </a:r>
            <a:r>
              <a:rPr lang="en-US" sz="1100" b="1" dirty="0" smtClean="0">
                <a:solidFill>
                  <a:schemeClr val="tx2"/>
                </a:solidFill>
              </a:rPr>
              <a:t>serial number</a:t>
            </a:r>
            <a:r>
              <a:rPr lang="en-US" sz="1100" dirty="0" smtClean="0">
                <a:solidFill>
                  <a:srgbClr val="000000"/>
                </a:solidFill>
              </a:rPr>
              <a:t>. </a:t>
            </a:r>
            <a:endParaRPr lang="en-US" sz="1100" dirty="0">
              <a:solidFill>
                <a:srgbClr val="000000"/>
              </a:solidFill>
            </a:endParaRPr>
          </a:p>
        </p:txBody>
      </p:sp>
    </p:spTree>
    <p:custDataLst>
      <p:tags r:id="rId1"/>
    </p:custDataLst>
    <p:extLst>
      <p:ext uri="{BB962C8B-B14F-4D97-AF65-F5344CB8AC3E}">
        <p14:creationId xmlns:p14="http://schemas.microsoft.com/office/powerpoint/2010/main" val="2863446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70371"/>
            <a:ext cx="8047759" cy="839149"/>
          </a:xfrm>
        </p:spPr>
        <p:txBody>
          <a:bodyPr>
            <a:normAutofit/>
          </a:bodyPr>
          <a:lstStyle/>
          <a:p>
            <a:r>
              <a:rPr lang="en-US" dirty="0" smtClean="0"/>
              <a:t>FDA UDI Labeling Requirements</a:t>
            </a:r>
            <a:endParaRPr lang="en-US" dirty="0"/>
          </a:p>
        </p:txBody>
      </p:sp>
      <p:sp>
        <p:nvSpPr>
          <p:cNvPr id="3" name="Content Placeholder 2"/>
          <p:cNvSpPr>
            <a:spLocks noGrp="1"/>
          </p:cNvSpPr>
          <p:nvPr>
            <p:ph idx="1"/>
          </p:nvPr>
        </p:nvSpPr>
        <p:spPr>
          <a:xfrm>
            <a:off x="628650" y="2304416"/>
            <a:ext cx="7886700" cy="4379719"/>
          </a:xfrm>
        </p:spPr>
        <p:txBody>
          <a:bodyPr>
            <a:normAutofit fontScale="85000" lnSpcReduction="10000"/>
          </a:bodyPr>
          <a:lstStyle/>
          <a:p>
            <a:pPr marL="457200" indent="-457200">
              <a:lnSpc>
                <a:spcPct val="100000"/>
              </a:lnSpc>
              <a:buFont typeface="Wingdings" panose="05000000000000000000" pitchFamily="2" charset="2"/>
              <a:buChar char="§"/>
            </a:pPr>
            <a:r>
              <a:rPr lang="en-US" sz="2600" b="1" dirty="0">
                <a:latin typeface="Calibri" panose="020F0502020204030204" pitchFamily="34" charset="0"/>
                <a:cs typeface="Calibri" panose="020F0502020204030204" pitchFamily="34" charset="0"/>
              </a:rPr>
              <a:t>DI </a:t>
            </a:r>
            <a:r>
              <a:rPr lang="en-US" sz="2600" dirty="0">
                <a:latin typeface="Calibri" panose="020F0502020204030204" pitchFamily="34" charset="0"/>
                <a:cs typeface="Calibri" panose="020F0502020204030204" pitchFamily="34" charset="0"/>
              </a:rPr>
              <a:t>is a mandatory, fixed portion of the UDI that identifies the labeler and the specific version or model of the </a:t>
            </a:r>
            <a:r>
              <a:rPr lang="en-US" sz="2600" dirty="0" smtClean="0">
                <a:latin typeface="Calibri" panose="020F0502020204030204" pitchFamily="34" charset="0"/>
                <a:cs typeface="Calibri" panose="020F0502020204030204" pitchFamily="34" charset="0"/>
              </a:rPr>
              <a:t>device</a:t>
            </a:r>
          </a:p>
          <a:p>
            <a:pPr marL="0" indent="0">
              <a:lnSpc>
                <a:spcPct val="100000"/>
              </a:lnSpc>
              <a:buNone/>
            </a:pPr>
            <a:endParaRPr lang="en-US" sz="1200" dirty="0">
              <a:latin typeface="Calibri" panose="020F0502020204030204" pitchFamily="34" charset="0"/>
              <a:cs typeface="Calibri" panose="020F0502020204030204" pitchFamily="34" charset="0"/>
            </a:endParaRPr>
          </a:p>
          <a:p>
            <a:pPr marL="457200" indent="-457200">
              <a:lnSpc>
                <a:spcPct val="100000"/>
              </a:lnSpc>
              <a:buFont typeface="Wingdings" panose="05000000000000000000" pitchFamily="2" charset="2"/>
              <a:buChar char="§"/>
            </a:pPr>
            <a:r>
              <a:rPr lang="en-US" sz="2600" b="1" dirty="0">
                <a:latin typeface="Calibri" panose="020F0502020204030204" pitchFamily="34" charset="0"/>
                <a:cs typeface="Calibri" panose="020F0502020204030204" pitchFamily="34" charset="0"/>
              </a:rPr>
              <a:t>PI</a:t>
            </a:r>
            <a:r>
              <a:rPr lang="en-US" sz="2600" dirty="0">
                <a:latin typeface="Calibri" panose="020F0502020204030204" pitchFamily="34" charset="0"/>
                <a:cs typeface="Calibri" panose="020F0502020204030204" pitchFamily="34" charset="0"/>
              </a:rPr>
              <a:t> is a conditional, variable portion of the UDI that identifies:</a:t>
            </a:r>
          </a:p>
          <a:p>
            <a:pPr marL="1600200" lvl="2" indent="-457200">
              <a:lnSpc>
                <a:spcPct val="100000"/>
              </a:lnSpc>
              <a:buFont typeface="Wingdings" panose="05000000000000000000" pitchFamily="2" charset="2"/>
              <a:buChar char="§"/>
            </a:pPr>
            <a:r>
              <a:rPr lang="en-US" sz="2600" dirty="0">
                <a:latin typeface="Calibri" panose="020F0502020204030204" pitchFamily="34" charset="0"/>
                <a:cs typeface="Calibri" panose="020F0502020204030204" pitchFamily="34" charset="0"/>
              </a:rPr>
              <a:t>the lot or batch number when manufactured;</a:t>
            </a:r>
          </a:p>
          <a:p>
            <a:pPr marL="1600200" lvl="2" indent="-457200">
              <a:lnSpc>
                <a:spcPct val="100000"/>
              </a:lnSpc>
              <a:buFont typeface="Wingdings" panose="05000000000000000000" pitchFamily="2" charset="2"/>
              <a:buChar char="§"/>
            </a:pPr>
            <a:r>
              <a:rPr lang="en-US" sz="2600" dirty="0">
                <a:latin typeface="Calibri" panose="020F0502020204030204" pitchFamily="34" charset="0"/>
                <a:cs typeface="Calibri" panose="020F0502020204030204" pitchFamily="34" charset="0"/>
              </a:rPr>
              <a:t>the serial number of the device;</a:t>
            </a:r>
          </a:p>
          <a:p>
            <a:pPr marL="1600200" lvl="2" indent="-457200">
              <a:lnSpc>
                <a:spcPct val="100000"/>
              </a:lnSpc>
              <a:buFont typeface="Wingdings" panose="05000000000000000000" pitchFamily="2" charset="2"/>
              <a:buChar char="§"/>
            </a:pPr>
            <a:r>
              <a:rPr lang="en-US" sz="2600" dirty="0">
                <a:latin typeface="Calibri" panose="020F0502020204030204" pitchFamily="34" charset="0"/>
                <a:cs typeface="Calibri" panose="020F0502020204030204" pitchFamily="34" charset="0"/>
              </a:rPr>
              <a:t>the expiration date of the device;</a:t>
            </a:r>
          </a:p>
          <a:p>
            <a:pPr marL="1600200" lvl="2" indent="-457200">
              <a:lnSpc>
                <a:spcPct val="100000"/>
              </a:lnSpc>
              <a:buFont typeface="Wingdings" panose="05000000000000000000" pitchFamily="2" charset="2"/>
              <a:buChar char="§"/>
            </a:pPr>
            <a:r>
              <a:rPr lang="en-US" sz="2600" dirty="0">
                <a:latin typeface="Calibri" panose="020F0502020204030204" pitchFamily="34" charset="0"/>
                <a:cs typeface="Calibri" panose="020F0502020204030204" pitchFamily="34" charset="0"/>
              </a:rPr>
              <a:t>the date (yyyymmdd) the device was manufactured; and</a:t>
            </a:r>
          </a:p>
          <a:p>
            <a:pPr marL="1600200" lvl="2" indent="-457200">
              <a:lnSpc>
                <a:spcPct val="100000"/>
              </a:lnSpc>
              <a:buFont typeface="Wingdings" panose="05000000000000000000" pitchFamily="2" charset="2"/>
              <a:buChar char="§"/>
            </a:pPr>
            <a:r>
              <a:rPr lang="en-US" sz="2600" b="1" dirty="0">
                <a:latin typeface="Calibri" panose="020F0502020204030204" pitchFamily="34" charset="0"/>
                <a:cs typeface="Calibri" panose="020F0502020204030204" pitchFamily="34" charset="0"/>
              </a:rPr>
              <a:t>the distinct identification code required by §1271.290(c) for a human cell, tissue, or cellular and tissue-based product (HCT/P) regulated as a </a:t>
            </a:r>
            <a:r>
              <a:rPr lang="en-US" sz="2600" b="1" dirty="0" smtClean="0">
                <a:latin typeface="Calibri" panose="020F0502020204030204" pitchFamily="34" charset="0"/>
                <a:cs typeface="Calibri" panose="020F0502020204030204" pitchFamily="34" charset="0"/>
              </a:rPr>
              <a:t>device</a:t>
            </a:r>
            <a:endParaRPr lang="en-US" sz="2600" dirty="0">
              <a:latin typeface="Calibri" panose="020F0502020204030204" pitchFamily="34" charset="0"/>
              <a:cs typeface="Calibri" panose="020F0502020204030204" pitchFamily="34" charset="0"/>
            </a:endParaRPr>
          </a:p>
          <a:p>
            <a:pPr>
              <a:lnSpc>
                <a:spcPct val="100000"/>
              </a:lnSpc>
            </a:pPr>
            <a:endParaRPr lang="en-US" dirty="0"/>
          </a:p>
          <a:p>
            <a:pPr>
              <a:lnSpc>
                <a:spcPct val="100000"/>
              </a:lnSpc>
            </a:pPr>
            <a:endParaRPr lang="en-US" dirty="0"/>
          </a:p>
          <a:p>
            <a:pPr marL="457200" indent="-457200">
              <a:buFont typeface="Wingdings" panose="05000000000000000000" pitchFamily="2" charset="2"/>
              <a:buChar char="§"/>
            </a:pPr>
            <a:endParaRPr lang="en-US" b="1" dirty="0" smtClean="0"/>
          </a:p>
          <a:p>
            <a:endParaRPr lang="en-US" dirty="0"/>
          </a:p>
        </p:txBody>
      </p:sp>
    </p:spTree>
    <p:custDataLst>
      <p:tags r:id="rId1"/>
    </p:custDataLst>
    <p:extLst>
      <p:ext uri="{BB962C8B-B14F-4D97-AF65-F5344CB8AC3E}">
        <p14:creationId xmlns:p14="http://schemas.microsoft.com/office/powerpoint/2010/main" val="2945359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4964"/>
            <a:ext cx="8006196" cy="839149"/>
          </a:xfrm>
        </p:spPr>
        <p:txBody>
          <a:bodyPr>
            <a:normAutofit/>
          </a:bodyPr>
          <a:lstStyle/>
          <a:p>
            <a:r>
              <a:rPr lang="en-US" dirty="0" smtClean="0"/>
              <a:t>FDA UDI Label Issuing Agencies</a:t>
            </a:r>
            <a:endParaRPr lang="en-US" dirty="0"/>
          </a:p>
        </p:txBody>
      </p:sp>
      <p:sp>
        <p:nvSpPr>
          <p:cNvPr id="3" name="Content Placeholder 2"/>
          <p:cNvSpPr>
            <a:spLocks noGrp="1"/>
          </p:cNvSpPr>
          <p:nvPr>
            <p:ph idx="1"/>
          </p:nvPr>
        </p:nvSpPr>
        <p:spPr>
          <a:xfrm>
            <a:off x="628650" y="2539999"/>
            <a:ext cx="8515350" cy="3636963"/>
          </a:xfrm>
        </p:spPr>
        <p:txBody>
          <a:bodyPr>
            <a:normAutofit/>
          </a:bodyPr>
          <a:lstStyle/>
          <a:p>
            <a:r>
              <a:rPr lang="en-US" sz="3200" b="1" dirty="0" smtClean="0">
                <a:latin typeface="Calibri" panose="020F0502020204030204" pitchFamily="34" charset="0"/>
                <a:cs typeface="Calibri" panose="020F0502020204030204" pitchFamily="34" charset="0"/>
              </a:rPr>
              <a:t>GS1</a:t>
            </a:r>
            <a:r>
              <a:rPr lang="en-US" sz="3200" dirty="0" smtClean="0">
                <a:latin typeface="Calibri" panose="020F0502020204030204" pitchFamily="34" charset="0"/>
                <a:cs typeface="Calibri" panose="020F0502020204030204" pitchFamily="34" charset="0"/>
              </a:rPr>
              <a:t> (Global Standards One)</a:t>
            </a:r>
          </a:p>
          <a:p>
            <a:r>
              <a:rPr lang="en-US" sz="3200" b="1" dirty="0" smtClean="0">
                <a:latin typeface="Calibri" panose="020F0502020204030204" pitchFamily="34" charset="0"/>
                <a:cs typeface="Calibri" panose="020F0502020204030204" pitchFamily="34" charset="0"/>
              </a:rPr>
              <a:t>HIBCC</a:t>
            </a:r>
            <a:r>
              <a:rPr lang="en-US" sz="3200" dirty="0" smtClean="0">
                <a:latin typeface="Calibri" panose="020F0502020204030204" pitchFamily="34" charset="0"/>
                <a:cs typeface="Calibri" panose="020F0502020204030204" pitchFamily="34" charset="0"/>
              </a:rPr>
              <a:t> (Health Industry Business Communication Council)</a:t>
            </a:r>
          </a:p>
          <a:p>
            <a:r>
              <a:rPr lang="en-US" sz="3200" b="1" dirty="0" smtClean="0">
                <a:latin typeface="Calibri" panose="020F0502020204030204" pitchFamily="34" charset="0"/>
                <a:cs typeface="Calibri" panose="020F0502020204030204" pitchFamily="34" charset="0"/>
              </a:rPr>
              <a:t>ICCBBA</a:t>
            </a:r>
            <a:r>
              <a:rPr lang="en-US" sz="3200" dirty="0" smtClean="0">
                <a:latin typeface="Calibri" panose="020F0502020204030204" pitchFamily="34" charset="0"/>
                <a:cs typeface="Calibri" panose="020F0502020204030204" pitchFamily="34" charset="0"/>
              </a:rPr>
              <a:t> (International Council for Commonality in Blood Banking Automation)</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4036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3433"/>
            <a:ext cx="7886700" cy="839149"/>
          </a:xfrm>
        </p:spPr>
        <p:txBody>
          <a:bodyPr/>
          <a:lstStyle/>
          <a:p>
            <a:r>
              <a:rPr lang="en-US" dirty="0" smtClean="0"/>
              <a:t>FDA GUDID</a:t>
            </a:r>
            <a:endParaRPr lang="en-US" dirty="0"/>
          </a:p>
        </p:txBody>
      </p:sp>
      <p:sp>
        <p:nvSpPr>
          <p:cNvPr id="3" name="Content Placeholder 2"/>
          <p:cNvSpPr>
            <a:spLocks noGrp="1"/>
          </p:cNvSpPr>
          <p:nvPr>
            <p:ph idx="1"/>
          </p:nvPr>
        </p:nvSpPr>
        <p:spPr>
          <a:xfrm>
            <a:off x="628650" y="2418717"/>
            <a:ext cx="7886700" cy="3982083"/>
          </a:xfrm>
        </p:spPr>
        <p:txBody>
          <a:bodyPr/>
          <a:lstStyle/>
          <a:p>
            <a:pPr marL="0" indent="0">
              <a:buNone/>
            </a:pPr>
            <a:r>
              <a:rPr lang="en-US" dirty="0">
                <a:latin typeface="Calibri" panose="020F0502020204030204" pitchFamily="34" charset="0"/>
                <a:cs typeface="Calibri" panose="020F0502020204030204" pitchFamily="34" charset="0"/>
              </a:rPr>
              <a:t>The Global Unique Device Identification Database (GUDID) is a database administered by the FDA that will serve as a reference catalog for every </a:t>
            </a:r>
            <a:r>
              <a:rPr lang="en-US" dirty="0" smtClean="0">
                <a:latin typeface="Calibri" panose="020F0502020204030204" pitchFamily="34" charset="0"/>
                <a:cs typeface="Calibri" panose="020F0502020204030204" pitchFamily="34" charset="0"/>
              </a:rPr>
              <a:t>medical device </a:t>
            </a:r>
            <a:r>
              <a:rPr lang="en-US" dirty="0">
                <a:latin typeface="Calibri" panose="020F0502020204030204" pitchFamily="34" charset="0"/>
                <a:cs typeface="Calibri" panose="020F0502020204030204" pitchFamily="34" charset="0"/>
              </a:rPr>
              <a:t>with an </a:t>
            </a:r>
            <a:r>
              <a:rPr lang="en-US" dirty="0" smtClean="0">
                <a:latin typeface="Calibri" panose="020F0502020204030204" pitchFamily="34" charset="0"/>
                <a:cs typeface="Calibri" panose="020F0502020204030204" pitchFamily="34" charset="0"/>
              </a:rPr>
              <a:t>identifier.</a:t>
            </a:r>
          </a:p>
          <a:p>
            <a:r>
              <a:rPr lang="en-US" dirty="0" smtClean="0">
                <a:latin typeface="Calibri" panose="020F0502020204030204" pitchFamily="34" charset="0"/>
                <a:cs typeface="Calibri" panose="020F0502020204030204" pitchFamily="34" charset="0"/>
              </a:rPr>
              <a:t>The labeler of each medical device must submit information to the GUDID by their devices compliance timeline </a:t>
            </a: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public can access information contained in the GUDID through </a:t>
            </a:r>
            <a:r>
              <a:rPr lang="en-US" i="1" dirty="0" smtClean="0">
                <a:latin typeface="Calibri" panose="020F0502020204030204" pitchFamily="34" charset="0"/>
                <a:cs typeface="Calibri" panose="020F0502020204030204" pitchFamily="34" charset="0"/>
                <a:hlinkClick r:id="rId3"/>
              </a:rPr>
              <a:t>AccessGUDID</a:t>
            </a:r>
            <a:endParaRPr lang="en-US"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373660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16" y="1528075"/>
            <a:ext cx="7886700" cy="647318"/>
          </a:xfrm>
        </p:spPr>
        <p:txBody>
          <a:bodyPr>
            <a:normAutofit/>
          </a:bodyPr>
          <a:lstStyle/>
          <a:p>
            <a:r>
              <a:rPr lang="en-US" sz="3600" dirty="0" smtClean="0"/>
              <a:t>Work Group Members</a:t>
            </a:r>
            <a:endParaRPr lang="en-US" sz="3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47424345"/>
              </p:ext>
            </p:extLst>
          </p:nvPr>
        </p:nvGraphicFramePr>
        <p:xfrm>
          <a:off x="706583" y="2070290"/>
          <a:ext cx="3727379" cy="4611013"/>
        </p:xfrm>
        <a:graphic>
          <a:graphicData uri="http://schemas.openxmlformats.org/drawingml/2006/table">
            <a:tbl>
              <a:tblPr firstRow="1" bandRow="1">
                <a:tableStyleId>{5C22544A-7EE6-4342-B048-85BDC9FD1C3A}</a:tableStyleId>
              </a:tblPr>
              <a:tblGrid>
                <a:gridCol w="1260308">
                  <a:extLst>
                    <a:ext uri="{9D8B030D-6E8A-4147-A177-3AD203B41FA5}">
                      <a16:colId xmlns:a16="http://schemas.microsoft.com/office/drawing/2014/main" val="20000"/>
                    </a:ext>
                  </a:extLst>
                </a:gridCol>
                <a:gridCol w="2467071">
                  <a:extLst>
                    <a:ext uri="{9D8B030D-6E8A-4147-A177-3AD203B41FA5}">
                      <a16:colId xmlns:a16="http://schemas.microsoft.com/office/drawing/2014/main" val="20001"/>
                    </a:ext>
                  </a:extLst>
                </a:gridCol>
              </a:tblGrid>
              <a:tr h="372401">
                <a:tc>
                  <a:txBody>
                    <a:bodyPr/>
                    <a:lstStyle/>
                    <a:p>
                      <a:r>
                        <a:rPr lang="en-US" dirty="0" smtClean="0"/>
                        <a:t>Name</a:t>
                      </a:r>
                      <a:endParaRPr lang="en-US" dirty="0"/>
                    </a:p>
                  </a:txBody>
                  <a:tcPr/>
                </a:tc>
                <a:tc>
                  <a:txBody>
                    <a:bodyPr/>
                    <a:lstStyle/>
                    <a:p>
                      <a:r>
                        <a:rPr lang="en-US" dirty="0" smtClean="0"/>
                        <a:t>Organization</a:t>
                      </a:r>
                      <a:endParaRPr lang="en-US" dirty="0"/>
                    </a:p>
                  </a:txBody>
                  <a:tcPr/>
                </a:tc>
                <a:extLst>
                  <a:ext uri="{0D108BD9-81ED-4DB2-BD59-A6C34878D82A}">
                    <a16:rowId xmlns:a16="http://schemas.microsoft.com/office/drawing/2014/main" val="10000"/>
                  </a:ext>
                </a:extLst>
              </a:tr>
              <a:tr h="372401">
                <a:tc>
                  <a:txBody>
                    <a:bodyPr/>
                    <a:lstStyle/>
                    <a:p>
                      <a:pPr algn="l" fontAlgn="b"/>
                      <a:r>
                        <a:rPr lang="en-US" sz="1100" b="1" i="0" u="none" strike="noStrike" dirty="0" smtClean="0">
                          <a:solidFill>
                            <a:srgbClr val="000000"/>
                          </a:solidFill>
                          <a:effectLst/>
                          <a:latin typeface="Calibri" panose="020F0502020204030204" pitchFamily="34" charset="0"/>
                        </a:rPr>
                        <a:t>Paul Ashford</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Calibri" panose="020F0502020204030204" pitchFamily="34" charset="0"/>
                        </a:rPr>
                        <a:t>Co-chair LUC HCT/P Workgroup </a:t>
                      </a:r>
                      <a:endParaRPr lang="en-US" sz="1100" b="0" i="0" u="none" strike="noStrike" dirty="0" smtClean="0">
                        <a:solidFill>
                          <a:srgbClr val="000000"/>
                        </a:solidFill>
                        <a:effectLst/>
                        <a:latin typeface="Calibri" panose="020F0502020204030204" pitchFamily="34" charset="0"/>
                      </a:endParaRPr>
                    </a:p>
                    <a:p>
                      <a:pPr algn="l" fontAlgn="b"/>
                      <a:r>
                        <a:rPr lang="en-US" sz="1100" b="0" i="0" u="none" strike="noStrike" dirty="0" smtClean="0">
                          <a:solidFill>
                            <a:srgbClr val="000000"/>
                          </a:solidFill>
                          <a:effectLst/>
                          <a:latin typeface="Calibri" panose="020F0502020204030204" pitchFamily="34" charset="0"/>
                        </a:rPr>
                        <a:t>Executive</a:t>
                      </a:r>
                      <a:r>
                        <a:rPr lang="en-US" sz="1100" b="0" i="0" u="none" strike="noStrike" baseline="0" dirty="0" smtClean="0">
                          <a:solidFill>
                            <a:srgbClr val="000000"/>
                          </a:solidFill>
                          <a:effectLst/>
                          <a:latin typeface="Calibri" panose="020F0502020204030204" pitchFamily="34" charset="0"/>
                        </a:rPr>
                        <a:t> Director ICCBBA,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2401">
                <a:tc>
                  <a:txBody>
                    <a:bodyPr/>
                    <a:lstStyle/>
                    <a:p>
                      <a:pPr algn="l" fontAlgn="b"/>
                      <a:r>
                        <a:rPr lang="en-US" sz="1100" b="1" i="0" u="none" strike="noStrike" dirty="0" smtClean="0">
                          <a:solidFill>
                            <a:srgbClr val="000000"/>
                          </a:solidFill>
                          <a:effectLst/>
                          <a:latin typeface="Calibri" panose="020F0502020204030204" pitchFamily="34" charset="0"/>
                        </a:rPr>
                        <a:t>Denise</a:t>
                      </a:r>
                      <a:r>
                        <a:rPr lang="en-US" sz="1100" b="1" i="0" u="none" strike="noStrike" baseline="0" dirty="0" smtClean="0">
                          <a:solidFill>
                            <a:srgbClr val="000000"/>
                          </a:solidFill>
                          <a:effectLst/>
                          <a:latin typeface="Calibri" panose="020F0502020204030204" pitchFamily="34" charset="0"/>
                        </a:rPr>
                        <a:t> Downing</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Calibri" panose="020F0502020204030204" pitchFamily="34" charset="0"/>
                        </a:rPr>
                        <a:t>Co-chair LUC HCT/P Workgroup </a:t>
                      </a:r>
                      <a:endParaRPr lang="en-US" sz="1100" b="0" i="0" u="none" strike="noStrike" dirty="0" smtClean="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Informatics</a:t>
                      </a:r>
                      <a:r>
                        <a:rPr lang="en-US" sz="1100" b="0" i="0" u="none" strike="noStrike" baseline="0" dirty="0" smtClean="0">
                          <a:solidFill>
                            <a:srgbClr val="000000"/>
                          </a:solidFill>
                          <a:effectLst/>
                          <a:latin typeface="Calibri" panose="020F0502020204030204" pitchFamily="34" charset="0"/>
                        </a:rPr>
                        <a:t> Nurse, AORN </a:t>
                      </a:r>
                      <a:endParaRPr lang="en-US" sz="1100" b="0" i="0" u="none" strike="noStrike" dirty="0" smtClean="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2401">
                <a:tc>
                  <a:txBody>
                    <a:bodyPr/>
                    <a:lstStyle/>
                    <a:p>
                      <a:pPr algn="l" fontAlgn="b"/>
                      <a:r>
                        <a:rPr lang="en-US" sz="1100" b="1" i="0" u="none" strike="noStrike" dirty="0">
                          <a:solidFill>
                            <a:srgbClr val="000000"/>
                          </a:solidFill>
                          <a:effectLst/>
                          <a:latin typeface="Calibri" panose="020F0502020204030204" pitchFamily="34" charset="0"/>
                        </a:rPr>
                        <a:t>Shiva Arjunon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MiMedx</a:t>
                      </a:r>
                    </a:p>
                  </a:txBody>
                  <a:tcPr marL="9525" marR="9525" marT="9525" marB="0" anchor="b"/>
                </a:tc>
                <a:extLst>
                  <a:ext uri="{0D108BD9-81ED-4DB2-BD59-A6C34878D82A}">
                    <a16:rowId xmlns:a16="http://schemas.microsoft.com/office/drawing/2014/main" val="10003"/>
                  </a:ext>
                </a:extLst>
              </a:tr>
              <a:tr h="372401">
                <a:tc>
                  <a:txBody>
                    <a:bodyPr/>
                    <a:lstStyle/>
                    <a:p>
                      <a:pPr algn="l" fontAlgn="b"/>
                      <a:r>
                        <a:rPr lang="en-US" sz="1100" b="1" i="0" u="none" strike="noStrike" dirty="0">
                          <a:solidFill>
                            <a:srgbClr val="000000"/>
                          </a:solidFill>
                          <a:effectLst/>
                          <a:latin typeface="Calibri" panose="020F0502020204030204" pitchFamily="34" charset="0"/>
                        </a:rPr>
                        <a:t>Hans J. Buitendijk</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Cerner Corporation </a:t>
                      </a:r>
                    </a:p>
                  </a:txBody>
                  <a:tcPr marL="9525" marR="9525" marT="9525" marB="0" anchor="b"/>
                </a:tc>
                <a:extLst>
                  <a:ext uri="{0D108BD9-81ED-4DB2-BD59-A6C34878D82A}">
                    <a16:rowId xmlns:a16="http://schemas.microsoft.com/office/drawing/2014/main" val="10004"/>
                  </a:ext>
                </a:extLst>
              </a:tr>
              <a:tr h="514602">
                <a:tc>
                  <a:txBody>
                    <a:bodyPr/>
                    <a:lstStyle/>
                    <a:p>
                      <a:pPr algn="l" fontAlgn="b"/>
                      <a:r>
                        <a:rPr lang="en-US" sz="1100" b="1" i="0" u="none" strike="noStrike" dirty="0">
                          <a:solidFill>
                            <a:srgbClr val="000000"/>
                          </a:solidFill>
                          <a:effectLst/>
                          <a:latin typeface="Calibri" panose="020F0502020204030204" pitchFamily="34" charset="0"/>
                        </a:rPr>
                        <a:t>Karen Burns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Department of Veterans Affairs, Sustainment of Blood Bank Maintenance Team</a:t>
                      </a:r>
                    </a:p>
                  </a:txBody>
                  <a:tcPr marL="9525" marR="9525" marT="9525" marB="0" anchor="b"/>
                </a:tc>
                <a:extLst>
                  <a:ext uri="{0D108BD9-81ED-4DB2-BD59-A6C34878D82A}">
                    <a16:rowId xmlns:a16="http://schemas.microsoft.com/office/drawing/2014/main" val="10005"/>
                  </a:ext>
                </a:extLst>
              </a:tr>
              <a:tr h="372401">
                <a:tc>
                  <a:txBody>
                    <a:bodyPr/>
                    <a:lstStyle/>
                    <a:p>
                      <a:pPr algn="l" fontAlgn="b"/>
                      <a:r>
                        <a:rPr lang="en-US" sz="1100" b="1" i="0" u="none" strike="noStrike" dirty="0">
                          <a:solidFill>
                            <a:srgbClr val="000000"/>
                          </a:solidFill>
                          <a:effectLst/>
                          <a:latin typeface="Calibri" panose="020F0502020204030204" pitchFamily="34" charset="0"/>
                        </a:rPr>
                        <a:t>Greg Bylo</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GS1</a:t>
                      </a:r>
                    </a:p>
                  </a:txBody>
                  <a:tcPr marL="9525" marR="9525" marT="9525" marB="0" anchor="b"/>
                </a:tc>
                <a:extLst>
                  <a:ext uri="{0D108BD9-81ED-4DB2-BD59-A6C34878D82A}">
                    <a16:rowId xmlns:a16="http://schemas.microsoft.com/office/drawing/2014/main" val="10006"/>
                  </a:ext>
                </a:extLst>
              </a:tr>
              <a:tr h="372401">
                <a:tc>
                  <a:txBody>
                    <a:bodyPr/>
                    <a:lstStyle/>
                    <a:p>
                      <a:pPr algn="l" fontAlgn="b"/>
                      <a:r>
                        <a:rPr lang="en-US" sz="1100" b="1" i="0" u="none" strike="noStrike" dirty="0">
                          <a:solidFill>
                            <a:srgbClr val="000000"/>
                          </a:solidFill>
                          <a:effectLst/>
                          <a:latin typeface="Calibri" panose="020F0502020204030204" pitchFamily="34" charset="0"/>
                        </a:rPr>
                        <a:t>Esther Carbon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RTI Surgical, Inc.</a:t>
                      </a:r>
                    </a:p>
                  </a:txBody>
                  <a:tcPr marL="9525" marR="9525" marT="9525" marB="0" anchor="b"/>
                </a:tc>
                <a:extLst>
                  <a:ext uri="{0D108BD9-81ED-4DB2-BD59-A6C34878D82A}">
                    <a16:rowId xmlns:a16="http://schemas.microsoft.com/office/drawing/2014/main" val="10007"/>
                  </a:ext>
                </a:extLst>
              </a:tr>
              <a:tr h="372401">
                <a:tc>
                  <a:txBody>
                    <a:bodyPr/>
                    <a:lstStyle/>
                    <a:p>
                      <a:pPr algn="l" fontAlgn="b"/>
                      <a:r>
                        <a:rPr lang="en-US" sz="1100" b="1" i="0" u="none" strike="noStrike" dirty="0">
                          <a:solidFill>
                            <a:srgbClr val="000000"/>
                          </a:solidFill>
                          <a:effectLst/>
                          <a:latin typeface="Calibri" panose="020F0502020204030204" pitchFamily="34" charset="0"/>
                        </a:rPr>
                        <a:t>Peter Casady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Champion Healthcare Technologies</a:t>
                      </a:r>
                    </a:p>
                  </a:txBody>
                  <a:tcPr marL="9525" marR="9525" marT="9525" marB="0" anchor="b"/>
                </a:tc>
                <a:extLst>
                  <a:ext uri="{0D108BD9-81ED-4DB2-BD59-A6C34878D82A}">
                    <a16:rowId xmlns:a16="http://schemas.microsoft.com/office/drawing/2014/main" val="10008"/>
                  </a:ext>
                </a:extLst>
              </a:tr>
              <a:tr h="372401">
                <a:tc>
                  <a:txBody>
                    <a:bodyPr/>
                    <a:lstStyle/>
                    <a:p>
                      <a:pPr algn="l" fontAlgn="b"/>
                      <a:r>
                        <a:rPr lang="en-US" sz="1100" b="1" i="0" u="none" strike="noStrike" dirty="0">
                          <a:solidFill>
                            <a:srgbClr val="000000"/>
                          </a:solidFill>
                          <a:effectLst/>
                          <a:latin typeface="Calibri" panose="020F0502020204030204" pitchFamily="34" charset="0"/>
                        </a:rPr>
                        <a:t>Shana Christrup</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Hart Health Strategies</a:t>
                      </a:r>
                    </a:p>
                  </a:txBody>
                  <a:tcPr marL="9525" marR="9525" marT="9525" marB="0" anchor="b"/>
                </a:tc>
                <a:extLst>
                  <a:ext uri="{0D108BD9-81ED-4DB2-BD59-A6C34878D82A}">
                    <a16:rowId xmlns:a16="http://schemas.microsoft.com/office/drawing/2014/main" val="10009"/>
                  </a:ext>
                </a:extLst>
              </a:tr>
              <a:tr h="372401">
                <a:tc>
                  <a:txBody>
                    <a:bodyPr/>
                    <a:lstStyle/>
                    <a:p>
                      <a:pPr algn="l" fontAlgn="b"/>
                      <a:r>
                        <a:rPr lang="en-US" sz="1100" b="1" i="0" u="none" strike="noStrike" dirty="0">
                          <a:solidFill>
                            <a:srgbClr val="000000"/>
                          </a:solidFill>
                          <a:effectLst/>
                          <a:latin typeface="Calibri" panose="020F0502020204030204" pitchFamily="34" charset="0"/>
                        </a:rPr>
                        <a:t>Jay Crowley</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USDM Life Sciences </a:t>
                      </a:r>
                    </a:p>
                  </a:txBody>
                  <a:tcPr marL="9525" marR="9525" marT="9525" marB="0" anchor="b"/>
                </a:tc>
                <a:extLst>
                  <a:ext uri="{0D108BD9-81ED-4DB2-BD59-A6C34878D82A}">
                    <a16:rowId xmlns:a16="http://schemas.microsoft.com/office/drawing/2014/main" val="10010"/>
                  </a:ext>
                </a:extLst>
              </a:tr>
              <a:tr h="372401">
                <a:tc>
                  <a:txBody>
                    <a:bodyPr/>
                    <a:lstStyle/>
                    <a:p>
                      <a:pPr algn="l" fontAlgn="b"/>
                      <a:r>
                        <a:rPr lang="en-US" sz="1100" b="1" i="0" u="none" strike="noStrike" dirty="0" smtClean="0">
                          <a:solidFill>
                            <a:srgbClr val="000000"/>
                          </a:solidFill>
                          <a:effectLst/>
                          <a:latin typeface="Calibri" panose="020F0502020204030204" pitchFamily="34" charset="0"/>
                        </a:rPr>
                        <a:t>Monica Freire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smtClean="0">
                          <a:solidFill>
                            <a:srgbClr val="000000"/>
                          </a:solidFill>
                          <a:effectLst/>
                          <a:latin typeface="Calibri" panose="020F0502020204030204" pitchFamily="34" charset="0"/>
                        </a:rPr>
                        <a:t>ICCBBA</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976986587"/>
              </p:ext>
            </p:extLst>
          </p:nvPr>
        </p:nvGraphicFramePr>
        <p:xfrm>
          <a:off x="4619228" y="2070289"/>
          <a:ext cx="3887788" cy="4611012"/>
        </p:xfrm>
        <a:graphic>
          <a:graphicData uri="http://schemas.openxmlformats.org/drawingml/2006/table">
            <a:tbl>
              <a:tblPr firstRow="1" bandRow="1">
                <a:tableStyleId>{5C22544A-7EE6-4342-B048-85BDC9FD1C3A}</a:tableStyleId>
              </a:tblPr>
              <a:tblGrid>
                <a:gridCol w="1943894">
                  <a:extLst>
                    <a:ext uri="{9D8B030D-6E8A-4147-A177-3AD203B41FA5}">
                      <a16:colId xmlns:a16="http://schemas.microsoft.com/office/drawing/2014/main" val="20000"/>
                    </a:ext>
                  </a:extLst>
                </a:gridCol>
                <a:gridCol w="1943894">
                  <a:extLst>
                    <a:ext uri="{9D8B030D-6E8A-4147-A177-3AD203B41FA5}">
                      <a16:colId xmlns:a16="http://schemas.microsoft.com/office/drawing/2014/main" val="20001"/>
                    </a:ext>
                  </a:extLst>
                </a:gridCol>
              </a:tblGrid>
              <a:tr h="384251">
                <a:tc>
                  <a:txBody>
                    <a:bodyPr/>
                    <a:lstStyle/>
                    <a:p>
                      <a:r>
                        <a:rPr lang="en-US" dirty="0" smtClean="0"/>
                        <a:t>Name</a:t>
                      </a:r>
                      <a:endParaRPr lang="en-US" dirty="0"/>
                    </a:p>
                  </a:txBody>
                  <a:tcPr/>
                </a:tc>
                <a:tc>
                  <a:txBody>
                    <a:bodyPr/>
                    <a:lstStyle/>
                    <a:p>
                      <a:r>
                        <a:rPr lang="en-US" dirty="0" smtClean="0"/>
                        <a:t>Organization</a:t>
                      </a:r>
                      <a:endParaRPr lang="en-US" dirty="0"/>
                    </a:p>
                  </a:txBody>
                  <a:tcPr/>
                </a:tc>
                <a:extLst>
                  <a:ext uri="{0D108BD9-81ED-4DB2-BD59-A6C34878D82A}">
                    <a16:rowId xmlns:a16="http://schemas.microsoft.com/office/drawing/2014/main" val="10000"/>
                  </a:ext>
                </a:extLst>
              </a:tr>
              <a:tr h="384251">
                <a:tc>
                  <a:txBody>
                    <a:bodyPr/>
                    <a:lstStyle/>
                    <a:p>
                      <a:pPr algn="l" fontAlgn="b"/>
                      <a:r>
                        <a:rPr lang="en-US" sz="1100" b="1" i="0" u="none" strike="noStrike" dirty="0">
                          <a:solidFill>
                            <a:srgbClr val="000000"/>
                          </a:solidFill>
                          <a:effectLst/>
                          <a:latin typeface="Calibri" panose="020F0502020204030204" pitchFamily="34" charset="0"/>
                        </a:rPr>
                        <a:t>Courtney Gorgone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Geisinger Health System</a:t>
                      </a:r>
                    </a:p>
                  </a:txBody>
                  <a:tcPr marL="9525" marR="9525" marT="9525" marB="0" anchor="b"/>
                </a:tc>
                <a:extLst>
                  <a:ext uri="{0D108BD9-81ED-4DB2-BD59-A6C34878D82A}">
                    <a16:rowId xmlns:a16="http://schemas.microsoft.com/office/drawing/2014/main" val="10001"/>
                  </a:ext>
                </a:extLst>
              </a:tr>
              <a:tr h="384251">
                <a:tc>
                  <a:txBody>
                    <a:bodyPr/>
                    <a:lstStyle/>
                    <a:p>
                      <a:pPr algn="l" fontAlgn="b"/>
                      <a:r>
                        <a:rPr lang="en-US" sz="1100" b="1" i="0" u="none" strike="noStrike" dirty="0">
                          <a:solidFill>
                            <a:srgbClr val="000000"/>
                          </a:solidFill>
                          <a:effectLst/>
                          <a:latin typeface="Calibri" panose="020F0502020204030204" pitchFamily="34" charset="0"/>
                        </a:rPr>
                        <a:t>Larry Gossman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Eskenazi Health</a:t>
                      </a:r>
                    </a:p>
                  </a:txBody>
                  <a:tcPr marL="9525" marR="9525" marT="9525" marB="0" anchor="b"/>
                </a:tc>
                <a:extLst>
                  <a:ext uri="{0D108BD9-81ED-4DB2-BD59-A6C34878D82A}">
                    <a16:rowId xmlns:a16="http://schemas.microsoft.com/office/drawing/2014/main" val="10002"/>
                  </a:ext>
                </a:extLst>
              </a:tr>
              <a:tr h="384251">
                <a:tc>
                  <a:txBody>
                    <a:bodyPr/>
                    <a:lstStyle/>
                    <a:p>
                      <a:pPr algn="l" fontAlgn="b"/>
                      <a:r>
                        <a:rPr lang="en-US" sz="1100" b="1" i="0" u="none" strike="noStrike" dirty="0">
                          <a:solidFill>
                            <a:srgbClr val="000000"/>
                          </a:solidFill>
                          <a:effectLst/>
                          <a:latin typeface="Calibri" panose="020F0502020204030204" pitchFamily="34" charset="0"/>
                        </a:rPr>
                        <a:t>Lisa Graney</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LifeNet Health</a:t>
                      </a:r>
                    </a:p>
                  </a:txBody>
                  <a:tcPr marL="9525" marR="9525" marT="9525" marB="0" anchor="b"/>
                </a:tc>
                <a:extLst>
                  <a:ext uri="{0D108BD9-81ED-4DB2-BD59-A6C34878D82A}">
                    <a16:rowId xmlns:a16="http://schemas.microsoft.com/office/drawing/2014/main" val="10003"/>
                  </a:ext>
                </a:extLst>
              </a:tr>
              <a:tr h="384251">
                <a:tc>
                  <a:txBody>
                    <a:bodyPr/>
                    <a:lstStyle/>
                    <a:p>
                      <a:pPr algn="l" fontAlgn="b"/>
                      <a:r>
                        <a:rPr lang="en-US" sz="1100" b="1" i="0" u="none" strike="noStrike" dirty="0">
                          <a:solidFill>
                            <a:srgbClr val="000000"/>
                          </a:solidFill>
                          <a:effectLst/>
                          <a:latin typeface="Calibri" panose="020F0502020204030204" pitchFamily="34" charset="0"/>
                        </a:rPr>
                        <a:t>Becky Holman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DCI Donor Services Tissue Bank</a:t>
                      </a:r>
                    </a:p>
                  </a:txBody>
                  <a:tcPr marL="9525" marR="9525" marT="9525" marB="0" anchor="b"/>
                </a:tc>
                <a:extLst>
                  <a:ext uri="{0D108BD9-81ED-4DB2-BD59-A6C34878D82A}">
                    <a16:rowId xmlns:a16="http://schemas.microsoft.com/office/drawing/2014/main" val="10004"/>
                  </a:ext>
                </a:extLst>
              </a:tr>
              <a:tr h="384251">
                <a:tc>
                  <a:txBody>
                    <a:bodyPr/>
                    <a:lstStyle/>
                    <a:p>
                      <a:pPr algn="l" fontAlgn="b"/>
                      <a:r>
                        <a:rPr lang="en-US" sz="1100" b="1" i="0" u="none" strike="noStrike" dirty="0">
                          <a:solidFill>
                            <a:srgbClr val="000000"/>
                          </a:solidFill>
                          <a:effectLst/>
                          <a:latin typeface="Calibri" panose="020F0502020204030204" pitchFamily="34" charset="0"/>
                        </a:rPr>
                        <a:t>Mohamed Harunani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Midwest Dental</a:t>
                      </a:r>
                    </a:p>
                  </a:txBody>
                  <a:tcPr marL="9525" marR="9525" marT="9525" marB="0" anchor="b"/>
                </a:tc>
                <a:extLst>
                  <a:ext uri="{0D108BD9-81ED-4DB2-BD59-A6C34878D82A}">
                    <a16:rowId xmlns:a16="http://schemas.microsoft.com/office/drawing/2014/main" val="10005"/>
                  </a:ext>
                </a:extLst>
              </a:tr>
              <a:tr h="384251">
                <a:tc>
                  <a:txBody>
                    <a:bodyPr/>
                    <a:lstStyle/>
                    <a:p>
                      <a:pPr algn="l" fontAlgn="b"/>
                      <a:r>
                        <a:rPr lang="en-US" sz="1100" b="1" i="0" u="none" strike="noStrike" dirty="0">
                          <a:solidFill>
                            <a:srgbClr val="000000"/>
                          </a:solidFill>
                          <a:effectLst/>
                          <a:latin typeface="Calibri" panose="020F0502020204030204" pitchFamily="34" charset="0"/>
                        </a:rPr>
                        <a:t>Cassandra D. Josephson</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Emory University</a:t>
                      </a:r>
                    </a:p>
                  </a:txBody>
                  <a:tcPr marL="9525" marR="9525" marT="9525" marB="0" anchor="b"/>
                </a:tc>
                <a:extLst>
                  <a:ext uri="{0D108BD9-81ED-4DB2-BD59-A6C34878D82A}">
                    <a16:rowId xmlns:a16="http://schemas.microsoft.com/office/drawing/2014/main" val="10006"/>
                  </a:ext>
                </a:extLst>
              </a:tr>
              <a:tr h="384251">
                <a:tc>
                  <a:txBody>
                    <a:bodyPr/>
                    <a:lstStyle/>
                    <a:p>
                      <a:pPr algn="l" fontAlgn="b"/>
                      <a:r>
                        <a:rPr lang="en-US" sz="1100" b="1" i="0" u="none" strike="noStrike" dirty="0">
                          <a:solidFill>
                            <a:srgbClr val="000000"/>
                          </a:solidFill>
                          <a:effectLst/>
                          <a:latin typeface="Calibri" panose="020F0502020204030204" pitchFamily="34" charset="0"/>
                        </a:rPr>
                        <a:t>Katherine Kavlock</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FDA</a:t>
                      </a:r>
                    </a:p>
                  </a:txBody>
                  <a:tcPr marL="9525" marR="9525" marT="9525" marB="0" anchor="b"/>
                </a:tc>
                <a:extLst>
                  <a:ext uri="{0D108BD9-81ED-4DB2-BD59-A6C34878D82A}">
                    <a16:rowId xmlns:a16="http://schemas.microsoft.com/office/drawing/2014/main" val="10007"/>
                  </a:ext>
                </a:extLst>
              </a:tr>
              <a:tr h="384251">
                <a:tc>
                  <a:txBody>
                    <a:bodyPr/>
                    <a:lstStyle/>
                    <a:p>
                      <a:pPr algn="l" fontAlgn="b"/>
                      <a:r>
                        <a:rPr lang="en-US" sz="1100" b="1" i="0" u="none" strike="noStrike" dirty="0">
                          <a:solidFill>
                            <a:srgbClr val="000000"/>
                          </a:solidFill>
                          <a:effectLst/>
                          <a:latin typeface="Calibri" panose="020F0502020204030204" pitchFamily="34" charset="0"/>
                        </a:rPr>
                        <a:t>Grace Y. Kim</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FDA</a:t>
                      </a:r>
                    </a:p>
                  </a:txBody>
                  <a:tcPr marL="9525" marR="9525" marT="9525" marB="0" anchor="b"/>
                </a:tc>
                <a:extLst>
                  <a:ext uri="{0D108BD9-81ED-4DB2-BD59-A6C34878D82A}">
                    <a16:rowId xmlns:a16="http://schemas.microsoft.com/office/drawing/2014/main" val="10008"/>
                  </a:ext>
                </a:extLst>
              </a:tr>
              <a:tr h="384251">
                <a:tc>
                  <a:txBody>
                    <a:bodyPr/>
                    <a:lstStyle/>
                    <a:p>
                      <a:pPr algn="l" fontAlgn="b"/>
                      <a:r>
                        <a:rPr lang="en-US" sz="1100" b="1" i="0" u="none" strike="noStrike" dirty="0">
                          <a:solidFill>
                            <a:srgbClr val="000000"/>
                          </a:solidFill>
                          <a:effectLst/>
                          <a:latin typeface="Calibri" panose="020F0502020204030204" pitchFamily="34" charset="0"/>
                        </a:rPr>
                        <a:t>Allison Mehr</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HBICC</a:t>
                      </a:r>
                    </a:p>
                  </a:txBody>
                  <a:tcPr marL="9525" marR="9525" marT="9525" marB="0" anchor="b"/>
                </a:tc>
                <a:extLst>
                  <a:ext uri="{0D108BD9-81ED-4DB2-BD59-A6C34878D82A}">
                    <a16:rowId xmlns:a16="http://schemas.microsoft.com/office/drawing/2014/main" val="10009"/>
                  </a:ext>
                </a:extLst>
              </a:tr>
              <a:tr h="384251">
                <a:tc>
                  <a:txBody>
                    <a:bodyPr/>
                    <a:lstStyle/>
                    <a:p>
                      <a:pPr algn="l" fontAlgn="b"/>
                      <a:r>
                        <a:rPr lang="en-US" sz="1100" b="1" i="0" u="none" strike="noStrike" dirty="0">
                          <a:solidFill>
                            <a:srgbClr val="000000"/>
                          </a:solidFill>
                          <a:effectLst/>
                          <a:latin typeface="Calibri" panose="020F0502020204030204" pitchFamily="34" charset="0"/>
                        </a:rPr>
                        <a:t>Valerie Miller</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Department of Veterans Affairs, P&amp;LMS Program Office</a:t>
                      </a:r>
                    </a:p>
                  </a:txBody>
                  <a:tcPr marL="9525" marR="9525" marT="9525" marB="0" anchor="b"/>
                </a:tc>
                <a:extLst>
                  <a:ext uri="{0D108BD9-81ED-4DB2-BD59-A6C34878D82A}">
                    <a16:rowId xmlns:a16="http://schemas.microsoft.com/office/drawing/2014/main" val="10010"/>
                  </a:ext>
                </a:extLst>
              </a:tr>
              <a:tr h="384251">
                <a:tc>
                  <a:txBody>
                    <a:bodyPr/>
                    <a:lstStyle/>
                    <a:p>
                      <a:pPr algn="l" fontAlgn="b"/>
                      <a:r>
                        <a:rPr lang="en-US" sz="1100" b="1" i="0" u="none" strike="noStrike" dirty="0">
                          <a:solidFill>
                            <a:srgbClr val="000000"/>
                          </a:solidFill>
                          <a:effectLst/>
                          <a:latin typeface="Calibri" panose="020F0502020204030204" pitchFamily="34" charset="0"/>
                        </a:rPr>
                        <a:t>Behnaz Minaei</a:t>
                      </a:r>
                    </a:p>
                  </a:txBody>
                  <a:tcPr marL="9525" marR="9525" marT="9525" marB="0" anchor="b"/>
                </a:tc>
                <a:tc>
                  <a:txBody>
                    <a:bodyPr/>
                    <a:lstStyle/>
                    <a:p>
                      <a:pPr algn="l" fontAlgn="ctr"/>
                      <a:r>
                        <a:rPr lang="en-US" sz="1100" b="0" i="0" u="none" strike="noStrike" dirty="0">
                          <a:solidFill>
                            <a:srgbClr val="000000"/>
                          </a:solidFill>
                          <a:effectLst/>
                          <a:latin typeface="Calibri" panose="020F0502020204030204" pitchFamily="34" charset="0"/>
                        </a:rPr>
                        <a:t>FDA</a:t>
                      </a:r>
                    </a:p>
                  </a:txBody>
                  <a:tcPr marL="9525" marR="9525" marT="9525" marB="0" anchor="b"/>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668029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GUDID</a:t>
            </a:r>
            <a:endParaRPr lang="en-US" dirty="0"/>
          </a:p>
        </p:txBody>
      </p:sp>
      <p:pic>
        <p:nvPicPr>
          <p:cNvPr id="4" name="Content Placeholder 3"/>
          <p:cNvPicPr>
            <a:picLocks noGrp="1"/>
          </p:cNvPicPr>
          <p:nvPr>
            <p:ph idx="1"/>
          </p:nvPr>
        </p:nvPicPr>
        <p:blipFill>
          <a:blip r:embed="rId3"/>
          <a:stretch>
            <a:fillRect/>
          </a:stretch>
        </p:blipFill>
        <p:spPr>
          <a:xfrm>
            <a:off x="1101437" y="2119745"/>
            <a:ext cx="6774872" cy="4509655"/>
          </a:xfrm>
          <a:prstGeom prst="rect">
            <a:avLst/>
          </a:prstGeom>
        </p:spPr>
      </p:pic>
    </p:spTree>
    <p:custDataLst>
      <p:tags r:id="rId1"/>
    </p:custDataLst>
    <p:extLst>
      <p:ext uri="{BB962C8B-B14F-4D97-AF65-F5344CB8AC3E}">
        <p14:creationId xmlns:p14="http://schemas.microsoft.com/office/powerpoint/2010/main" val="2648256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43944"/>
            <a:ext cx="7886700" cy="839149"/>
          </a:xfrm>
        </p:spPr>
        <p:txBody>
          <a:bodyPr/>
          <a:lstStyle/>
          <a:p>
            <a:r>
              <a:rPr lang="en-US" dirty="0" smtClean="0"/>
              <a:t>UDI and EHRs</a:t>
            </a:r>
            <a:endParaRPr lang="en-US" dirty="0"/>
          </a:p>
        </p:txBody>
      </p:sp>
      <p:sp>
        <p:nvSpPr>
          <p:cNvPr id="3" name="Content Placeholder 2"/>
          <p:cNvSpPr>
            <a:spLocks noGrp="1"/>
          </p:cNvSpPr>
          <p:nvPr>
            <p:ph idx="1"/>
          </p:nvPr>
        </p:nvSpPr>
        <p:spPr>
          <a:xfrm>
            <a:off x="628650" y="2389909"/>
            <a:ext cx="7886700" cy="3787053"/>
          </a:xfrm>
        </p:spPr>
        <p:txBody>
          <a:bodyPr>
            <a:normAutofit/>
          </a:bodyPr>
          <a:lstStyle/>
          <a:p>
            <a:pPr marL="0" indent="0">
              <a:buNone/>
            </a:pPr>
            <a:r>
              <a:rPr lang="en-US" b="1" dirty="0">
                <a:latin typeface="Calibri" panose="020F0502020204030204" pitchFamily="34" charset="0"/>
                <a:cs typeface="Calibri" panose="020F0502020204030204" pitchFamily="34" charset="0"/>
              </a:rPr>
              <a:t>2015 E</a:t>
            </a:r>
            <a:r>
              <a:rPr lang="en-US" b="1" dirty="0" smtClean="0">
                <a:latin typeface="Calibri" panose="020F0502020204030204" pitchFamily="34" charset="0"/>
                <a:cs typeface="Calibri" panose="020F0502020204030204" pitchFamily="34" charset="0"/>
              </a:rPr>
              <a:t>dition Health </a:t>
            </a:r>
            <a:r>
              <a:rPr lang="en-US" b="1" dirty="0">
                <a:latin typeface="Calibri" panose="020F0502020204030204" pitchFamily="34" charset="0"/>
                <a:cs typeface="Calibri" panose="020F0502020204030204" pitchFamily="34" charset="0"/>
              </a:rPr>
              <a:t>Information Technology Certification Criteria </a:t>
            </a:r>
            <a:endParaRPr lang="en-US" b="1"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specifies </a:t>
            </a:r>
            <a:r>
              <a:rPr lang="en-US" dirty="0">
                <a:latin typeface="Calibri" panose="020F0502020204030204" pitchFamily="34" charset="0"/>
                <a:cs typeface="Calibri" panose="020F0502020204030204" pitchFamily="34" charset="0"/>
              </a:rPr>
              <a:t>that Health IT must be able to electronically perform a number of capabilities including recording and parsing the unique device </a:t>
            </a:r>
            <a:r>
              <a:rPr lang="en-US" dirty="0">
                <a:solidFill>
                  <a:srgbClr val="000000"/>
                </a:solidFill>
                <a:latin typeface="Calibri" panose="020F0502020204030204" pitchFamily="34" charset="0"/>
                <a:cs typeface="Calibri" panose="020F0502020204030204" pitchFamily="34" charset="0"/>
              </a:rPr>
              <a:t>identifiers associated with a patient’s implantable </a:t>
            </a:r>
            <a:r>
              <a:rPr lang="en-US" dirty="0" smtClean="0">
                <a:solidFill>
                  <a:srgbClr val="000000"/>
                </a:solidFill>
                <a:latin typeface="Calibri" panose="020F0502020204030204" pitchFamily="34" charset="0"/>
                <a:cs typeface="Calibri" panose="020F0502020204030204" pitchFamily="34" charset="0"/>
              </a:rPr>
              <a:t>device, and enabling a user to access the identifiers associated with </a:t>
            </a:r>
            <a:r>
              <a:rPr lang="en-US" dirty="0">
                <a:solidFill>
                  <a:srgbClr val="000000"/>
                </a:solidFill>
                <a:latin typeface="Calibri" panose="020F0502020204030204" pitchFamily="34" charset="0"/>
                <a:cs typeface="Calibri" panose="020F0502020204030204" pitchFamily="34" charset="0"/>
              </a:rPr>
              <a:t>the UDI (</a:t>
            </a:r>
            <a:r>
              <a:rPr lang="en-US" dirty="0">
                <a:solidFill>
                  <a:srgbClr val="000000"/>
                </a:solidFill>
                <a:latin typeface="Calibri" panose="020F0502020204030204" pitchFamily="34" charset="0"/>
                <a:cs typeface="Calibri" panose="020F0502020204030204" pitchFamily="34" charset="0"/>
                <a:hlinkClick r:id="rId3"/>
              </a:rPr>
              <a:t>45 CFR 170.315</a:t>
            </a:r>
            <a:r>
              <a:rPr lang="en-US" dirty="0" smtClean="0">
                <a:solidFill>
                  <a:srgbClr val="000000"/>
                </a:solidFill>
                <a:latin typeface="Calibri" panose="020F0502020204030204" pitchFamily="34" charset="0"/>
                <a:cs typeface="Calibri" panose="020F0502020204030204" pitchFamily="34" charset="0"/>
              </a:rPr>
              <a:t>)</a:t>
            </a:r>
            <a:endParaRPr lang="en-US"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40815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49350"/>
            <a:ext cx="7886700" cy="839149"/>
          </a:xfrm>
        </p:spPr>
        <p:txBody>
          <a:bodyPr/>
          <a:lstStyle/>
          <a:p>
            <a:r>
              <a:rPr lang="en-US" dirty="0" smtClean="0"/>
              <a:t>EHRs to include UDI</a:t>
            </a:r>
            <a:endParaRPr lang="en-US" dirty="0"/>
          </a:p>
        </p:txBody>
      </p:sp>
      <p:sp>
        <p:nvSpPr>
          <p:cNvPr id="3" name="Content Placeholder 2"/>
          <p:cNvSpPr>
            <a:spLocks noGrp="1"/>
          </p:cNvSpPr>
          <p:nvPr>
            <p:ph idx="1"/>
          </p:nvPr>
        </p:nvSpPr>
        <p:spPr>
          <a:xfrm>
            <a:off x="628650" y="2439645"/>
            <a:ext cx="7886700" cy="4418355"/>
          </a:xfrm>
        </p:spPr>
        <p:txBody>
          <a:bodyPr>
            <a:normAutofit fontScale="85000" lnSpcReduction="10000"/>
          </a:bodyPr>
          <a:lstStyle/>
          <a:p>
            <a:pPr marL="0" indent="0">
              <a:buNone/>
            </a:pPr>
            <a:r>
              <a:rPr lang="en-US" b="1" dirty="0" smtClean="0">
                <a:latin typeface="Calibri" panose="020F0502020204030204" pitchFamily="34" charset="0"/>
                <a:cs typeface="Calibri" panose="020F0502020204030204" pitchFamily="34" charset="0"/>
              </a:rPr>
              <a:t>EHR 2015 certification Implantable </a:t>
            </a:r>
            <a:r>
              <a:rPr lang="en-US" b="1" dirty="0">
                <a:latin typeface="Calibri" panose="020F0502020204030204" pitchFamily="34" charset="0"/>
                <a:cs typeface="Calibri" panose="020F0502020204030204" pitchFamily="34" charset="0"/>
              </a:rPr>
              <a:t>D</a:t>
            </a:r>
            <a:r>
              <a:rPr lang="en-US" b="1" dirty="0" smtClean="0">
                <a:latin typeface="Calibri" panose="020F0502020204030204" pitchFamily="34" charset="0"/>
                <a:cs typeface="Calibri" panose="020F0502020204030204" pitchFamily="34" charset="0"/>
              </a:rPr>
              <a:t>evice List:</a:t>
            </a:r>
          </a:p>
          <a:p>
            <a:r>
              <a:rPr lang="en-US" dirty="0" smtClean="0">
                <a:latin typeface="Calibri" panose="020F0502020204030204" pitchFamily="34" charset="0"/>
                <a:cs typeface="Calibri" panose="020F0502020204030204" pitchFamily="34" charset="0"/>
              </a:rPr>
              <a:t>Record </a:t>
            </a:r>
            <a:r>
              <a:rPr lang="en-US" dirty="0">
                <a:latin typeface="Calibri" panose="020F0502020204030204" pitchFamily="34" charset="0"/>
                <a:cs typeface="Calibri" panose="020F0502020204030204" pitchFamily="34" charset="0"/>
              </a:rPr>
              <a:t>Unique Device Identifiers associated with a patient’s Implantable Devices.</a:t>
            </a:r>
          </a:p>
          <a:p>
            <a:r>
              <a:rPr lang="en-US" dirty="0" smtClean="0">
                <a:latin typeface="Calibri" panose="020F0502020204030204" pitchFamily="34" charset="0"/>
                <a:cs typeface="Calibri" panose="020F0502020204030204" pitchFamily="34" charset="0"/>
              </a:rPr>
              <a:t>Parse </a:t>
            </a:r>
            <a:r>
              <a:rPr lang="en-US" dirty="0">
                <a:latin typeface="Calibri" panose="020F0502020204030204" pitchFamily="34" charset="0"/>
                <a:cs typeface="Calibri" panose="020F0502020204030204" pitchFamily="34" charset="0"/>
              </a:rPr>
              <a:t>the following identifiers from a Unique Device </a:t>
            </a:r>
            <a:r>
              <a:rPr lang="en-US" dirty="0" smtClean="0">
                <a:latin typeface="Calibri" panose="020F0502020204030204" pitchFamily="34" charset="0"/>
                <a:cs typeface="Calibri" panose="020F0502020204030204" pitchFamily="34" charset="0"/>
              </a:rPr>
              <a:t>Identifier:</a:t>
            </a:r>
          </a:p>
          <a:p>
            <a:pPr lvl="1"/>
            <a:r>
              <a:rPr lang="en-US" dirty="0" smtClean="0">
                <a:latin typeface="Calibri" panose="020F0502020204030204" pitchFamily="34" charset="0"/>
                <a:cs typeface="Calibri" panose="020F0502020204030204" pitchFamily="34" charset="0"/>
              </a:rPr>
              <a:t>Device Identifier;</a:t>
            </a:r>
          </a:p>
          <a:p>
            <a:pPr lvl="1"/>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following identifiers that compose the Production </a:t>
            </a:r>
            <a:r>
              <a:rPr lang="en-US" dirty="0" smtClean="0">
                <a:latin typeface="Calibri" panose="020F0502020204030204" pitchFamily="34" charset="0"/>
                <a:cs typeface="Calibri" panose="020F0502020204030204" pitchFamily="34" charset="0"/>
              </a:rPr>
              <a:t>Identifier:</a:t>
            </a:r>
          </a:p>
          <a:p>
            <a:pPr lvl="2"/>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lot or batch within which a device was </a:t>
            </a:r>
            <a:r>
              <a:rPr lang="en-US" dirty="0" smtClean="0">
                <a:latin typeface="Calibri" panose="020F0502020204030204" pitchFamily="34" charset="0"/>
                <a:cs typeface="Calibri" panose="020F0502020204030204" pitchFamily="34" charset="0"/>
              </a:rPr>
              <a:t>manufactured;</a:t>
            </a:r>
          </a:p>
          <a:p>
            <a:pPr lvl="2"/>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serial number of a specific </a:t>
            </a:r>
            <a:r>
              <a:rPr lang="en-US" dirty="0" smtClean="0">
                <a:latin typeface="Calibri" panose="020F0502020204030204" pitchFamily="34" charset="0"/>
                <a:cs typeface="Calibri" panose="020F0502020204030204" pitchFamily="34" charset="0"/>
              </a:rPr>
              <a:t>device;</a:t>
            </a:r>
          </a:p>
          <a:p>
            <a:pPr lvl="2"/>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expiration date of a specific </a:t>
            </a:r>
            <a:r>
              <a:rPr lang="en-US" dirty="0" smtClean="0">
                <a:latin typeface="Calibri" panose="020F0502020204030204" pitchFamily="34" charset="0"/>
                <a:cs typeface="Calibri" panose="020F0502020204030204" pitchFamily="34" charset="0"/>
              </a:rPr>
              <a:t>device;</a:t>
            </a:r>
          </a:p>
          <a:p>
            <a:pPr lvl="2"/>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date a specific device was manufactured; </a:t>
            </a:r>
            <a:r>
              <a:rPr lang="en-US" dirty="0" smtClean="0">
                <a:latin typeface="Calibri" panose="020F0502020204030204" pitchFamily="34" charset="0"/>
                <a:cs typeface="Calibri" panose="020F0502020204030204" pitchFamily="34" charset="0"/>
              </a:rPr>
              <a:t>and</a:t>
            </a:r>
          </a:p>
          <a:p>
            <a:pPr lvl="2"/>
            <a:r>
              <a:rPr lang="en-US" b="1" dirty="0" smtClean="0">
                <a:solidFill>
                  <a:srgbClr val="000000"/>
                </a:solidFill>
                <a:latin typeface="Calibri" panose="020F0502020204030204" pitchFamily="34" charset="0"/>
                <a:cs typeface="Calibri" panose="020F0502020204030204" pitchFamily="34" charset="0"/>
              </a:rPr>
              <a:t>For </a:t>
            </a:r>
            <a:r>
              <a:rPr lang="en-US" b="1" dirty="0">
                <a:solidFill>
                  <a:srgbClr val="000000"/>
                </a:solidFill>
                <a:latin typeface="Calibri" panose="020F0502020204030204" pitchFamily="34" charset="0"/>
                <a:cs typeface="Calibri" panose="020F0502020204030204" pitchFamily="34" charset="0"/>
              </a:rPr>
              <a:t>an HCT/P regulated as a device, the distinct identification code required by 21 CFR 1271.290(c</a:t>
            </a:r>
            <a:r>
              <a:rPr lang="en-US" b="1" dirty="0" smtClean="0">
                <a:solidFill>
                  <a:srgbClr val="000000"/>
                </a:solidFill>
                <a:latin typeface="Calibri" panose="020F0502020204030204" pitchFamily="34" charset="0"/>
                <a:cs typeface="Calibri" panose="020F0502020204030204" pitchFamily="34" charset="0"/>
              </a:rPr>
              <a:t>).</a:t>
            </a:r>
          </a:p>
          <a:p>
            <a:r>
              <a:rPr lang="en-US" dirty="0" smtClean="0">
                <a:solidFill>
                  <a:srgbClr val="000000"/>
                </a:solidFill>
                <a:latin typeface="Calibri" panose="020F0502020204030204" pitchFamily="34" charset="0"/>
                <a:cs typeface="Calibri" panose="020F0502020204030204" pitchFamily="34" charset="0"/>
              </a:rPr>
              <a:t>Enable a user to access the identifiers listed above.</a:t>
            </a:r>
            <a:endParaRPr lang="en-US"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2910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0369"/>
            <a:ext cx="7886700" cy="839149"/>
          </a:xfrm>
        </p:spPr>
        <p:txBody>
          <a:bodyPr/>
          <a:lstStyle/>
          <a:p>
            <a:r>
              <a:rPr lang="en-US" dirty="0" smtClean="0"/>
              <a:t>UDI, HCT/Ps and EHRs</a:t>
            </a:r>
            <a:endParaRPr lang="en-US" dirty="0"/>
          </a:p>
        </p:txBody>
      </p:sp>
      <p:sp>
        <p:nvSpPr>
          <p:cNvPr id="3" name="Content Placeholder 2"/>
          <p:cNvSpPr>
            <a:spLocks noGrp="1"/>
          </p:cNvSpPr>
          <p:nvPr>
            <p:ph idx="1"/>
          </p:nvPr>
        </p:nvSpPr>
        <p:spPr>
          <a:xfrm>
            <a:off x="628649" y="2389909"/>
            <a:ext cx="8141277" cy="4249882"/>
          </a:xfrm>
        </p:spPr>
        <p:txBody>
          <a:bodyPr>
            <a:normAutofit/>
          </a:bodyPr>
          <a:lstStyle/>
          <a:p>
            <a:pPr marL="0" indent="0">
              <a:buNone/>
            </a:pPr>
            <a:r>
              <a:rPr lang="en-US" dirty="0" smtClean="0">
                <a:latin typeface="Calibri" panose="020F0502020204030204" pitchFamily="34" charset="0"/>
                <a:cs typeface="Calibri" panose="020F0502020204030204" pitchFamily="34" charset="0"/>
              </a:rPr>
              <a:t>Certified EHRs </a:t>
            </a:r>
            <a:r>
              <a:rPr lang="en-US" dirty="0">
                <a:latin typeface="Calibri" panose="020F0502020204030204" pitchFamily="34" charset="0"/>
                <a:cs typeface="Calibri" panose="020F0502020204030204" pitchFamily="34" charset="0"/>
              </a:rPr>
              <a:t>must be able to </a:t>
            </a:r>
            <a:r>
              <a:rPr lang="en-US" dirty="0" smtClean="0">
                <a:latin typeface="Calibri" panose="020F0502020204030204" pitchFamily="34" charset="0"/>
                <a:cs typeface="Calibri" panose="020F0502020204030204" pitchFamily="34" charset="0"/>
              </a:rPr>
              <a:t>electronically capture, store, and parse a medical devices UDI (DI &amp; PI) from the issuing agency’s specifications.</a:t>
            </a:r>
          </a:p>
          <a:p>
            <a:pPr marL="0" indent="0">
              <a:buNone/>
            </a:pP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medical device that contains an HCT/Ps will need the distinct identification code (DIC) parsed from the UDI. The parsing of the </a:t>
            </a:r>
            <a:r>
              <a:rPr lang="en-US" b="1" dirty="0" smtClean="0">
                <a:latin typeface="Calibri" panose="020F0502020204030204" pitchFamily="34" charset="0"/>
                <a:cs typeface="Calibri" panose="020F0502020204030204" pitchFamily="34" charset="0"/>
              </a:rPr>
              <a:t>DIC</a:t>
            </a:r>
            <a:r>
              <a:rPr lang="en-US" dirty="0" smtClean="0">
                <a:latin typeface="Calibri" panose="020F0502020204030204" pitchFamily="34" charset="0"/>
                <a:cs typeface="Calibri" panose="020F0502020204030204" pitchFamily="34" charset="0"/>
              </a:rPr>
              <a:t> is what makes a medical device containing an HCT/Ps different from other medical devices.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5068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3433"/>
            <a:ext cx="7886700" cy="839149"/>
          </a:xfrm>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178268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1902"/>
            <a:ext cx="8006196" cy="839149"/>
          </a:xfrm>
        </p:spPr>
        <p:txBody>
          <a:bodyPr>
            <a:normAutofit/>
          </a:bodyPr>
          <a:lstStyle/>
          <a:p>
            <a:r>
              <a:rPr lang="en-US" dirty="0" smtClean="0"/>
              <a:t>FDA UDI Label Issuing Agencies</a:t>
            </a:r>
            <a:endParaRPr lang="en-US" dirty="0"/>
          </a:p>
        </p:txBody>
      </p:sp>
      <p:sp>
        <p:nvSpPr>
          <p:cNvPr id="3" name="Content Placeholder 2"/>
          <p:cNvSpPr>
            <a:spLocks noGrp="1"/>
          </p:cNvSpPr>
          <p:nvPr>
            <p:ph idx="1"/>
          </p:nvPr>
        </p:nvSpPr>
        <p:spPr>
          <a:xfrm>
            <a:off x="628650" y="2539999"/>
            <a:ext cx="8515350" cy="3636963"/>
          </a:xfrm>
        </p:spPr>
        <p:txBody>
          <a:bodyPr>
            <a:normAutofit/>
          </a:bodyPr>
          <a:lstStyle/>
          <a:p>
            <a:r>
              <a:rPr lang="en-US" sz="3200" b="1" dirty="0" smtClean="0">
                <a:latin typeface="Calibri" panose="020F0502020204030204" pitchFamily="34" charset="0"/>
                <a:cs typeface="Calibri" panose="020F0502020204030204" pitchFamily="34" charset="0"/>
              </a:rPr>
              <a:t>GS1</a:t>
            </a:r>
            <a:r>
              <a:rPr lang="en-US" sz="3200" dirty="0" smtClean="0">
                <a:latin typeface="Calibri" panose="020F0502020204030204" pitchFamily="34" charset="0"/>
                <a:cs typeface="Calibri" panose="020F0502020204030204" pitchFamily="34" charset="0"/>
              </a:rPr>
              <a:t> (Global Standards One)</a:t>
            </a:r>
          </a:p>
          <a:p>
            <a:r>
              <a:rPr lang="en-US" sz="3200" b="1" dirty="0" smtClean="0">
                <a:latin typeface="Calibri" panose="020F0502020204030204" pitchFamily="34" charset="0"/>
                <a:cs typeface="Calibri" panose="020F0502020204030204" pitchFamily="34" charset="0"/>
              </a:rPr>
              <a:t>HIBCC</a:t>
            </a:r>
            <a:r>
              <a:rPr lang="en-US" sz="3200" dirty="0" smtClean="0">
                <a:latin typeface="Calibri" panose="020F0502020204030204" pitchFamily="34" charset="0"/>
                <a:cs typeface="Calibri" panose="020F0502020204030204" pitchFamily="34" charset="0"/>
              </a:rPr>
              <a:t> (Health Industry Business Communication Council)</a:t>
            </a:r>
          </a:p>
          <a:p>
            <a:r>
              <a:rPr lang="en-US" sz="3200" b="1" dirty="0" smtClean="0">
                <a:latin typeface="Calibri" panose="020F0502020204030204" pitchFamily="34" charset="0"/>
                <a:cs typeface="Calibri" panose="020F0502020204030204" pitchFamily="34" charset="0"/>
              </a:rPr>
              <a:t>ICCBBA</a:t>
            </a:r>
            <a:r>
              <a:rPr lang="en-US" sz="3200" dirty="0" smtClean="0">
                <a:latin typeface="Calibri" panose="020F0502020204030204" pitchFamily="34" charset="0"/>
                <a:cs typeface="Calibri" panose="020F0502020204030204" pitchFamily="34" charset="0"/>
              </a:rPr>
              <a:t> (International Council for Commonality in Blood Banking Automation)</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16445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8328"/>
            <a:ext cx="8006196" cy="839149"/>
          </a:xfrm>
        </p:spPr>
        <p:txBody>
          <a:bodyPr>
            <a:normAutofit/>
          </a:bodyPr>
          <a:lstStyle/>
          <a:p>
            <a:r>
              <a:rPr lang="en-US" dirty="0" smtClean="0"/>
              <a:t>FDA UDI Label Issuing Agencies</a:t>
            </a:r>
            <a:endParaRPr lang="en-US" dirty="0"/>
          </a:p>
        </p:txBody>
      </p:sp>
      <p:sp>
        <p:nvSpPr>
          <p:cNvPr id="3" name="Content Placeholder 2"/>
          <p:cNvSpPr>
            <a:spLocks noGrp="1"/>
          </p:cNvSpPr>
          <p:nvPr>
            <p:ph idx="1"/>
          </p:nvPr>
        </p:nvSpPr>
        <p:spPr>
          <a:xfrm>
            <a:off x="628650" y="2304416"/>
            <a:ext cx="7886700" cy="4553584"/>
          </a:xfrm>
        </p:spPr>
        <p:txBody>
          <a:bodyPr>
            <a:normAutofit/>
          </a:bodyPr>
          <a:lstStyle/>
          <a:p>
            <a:pPr marL="0" indent="0">
              <a:buNone/>
            </a:pPr>
            <a:r>
              <a:rPr lang="en-US" sz="3200" b="1" u="sng" dirty="0" smtClean="0"/>
              <a:t>GS1</a:t>
            </a:r>
          </a:p>
          <a:p>
            <a:pPr marL="0" indent="0">
              <a:buNone/>
            </a:pPr>
            <a:r>
              <a:rPr lang="en-US" dirty="0">
                <a:latin typeface="Calibri" panose="020F0502020204030204" pitchFamily="34" charset="0"/>
                <a:cs typeface="Calibri" panose="020F0502020204030204" pitchFamily="34" charset="0"/>
              </a:rPr>
              <a:t>GS1 utilizes a system of standards which includes a </a:t>
            </a:r>
            <a:r>
              <a:rPr lang="en-US" dirty="0" smtClean="0">
                <a:latin typeface="Calibri" panose="020F0502020204030204" pitchFamily="34" charset="0"/>
                <a:cs typeface="Calibri" panose="020F0502020204030204" pitchFamily="34" charset="0"/>
              </a:rPr>
              <a:t>Global Trade Identification Number (GTIN) </a:t>
            </a:r>
            <a:r>
              <a:rPr lang="en-US" dirty="0">
                <a:latin typeface="Calibri" panose="020F0502020204030204" pitchFamily="34" charset="0"/>
                <a:cs typeface="Calibri" panose="020F0502020204030204" pitchFamily="34" charset="0"/>
              </a:rPr>
              <a:t>and Application Identifiers </a:t>
            </a:r>
            <a:r>
              <a:rPr lang="en-US" dirty="0" smtClean="0">
                <a:latin typeface="Calibri" panose="020F0502020204030204" pitchFamily="34" charset="0"/>
                <a:cs typeface="Calibri" panose="020F0502020204030204" pitchFamily="34" charset="0"/>
              </a:rPr>
              <a:t>(AIs) to appropriately identify and describe </a:t>
            </a:r>
            <a:r>
              <a:rPr lang="en-US" dirty="0">
                <a:latin typeface="Calibri" panose="020F0502020204030204" pitchFamily="34" charset="0"/>
                <a:cs typeface="Calibri" panose="020F0502020204030204" pitchFamily="34" charset="0"/>
              </a:rPr>
              <a:t>a </a:t>
            </a:r>
            <a:r>
              <a:rPr lang="en-US" dirty="0" smtClean="0">
                <a:latin typeface="Calibri" panose="020F0502020204030204" pitchFamily="34" charset="0"/>
                <a:cs typeface="Calibri" panose="020F0502020204030204" pitchFamily="34" charset="0"/>
              </a:rPr>
              <a:t>product. </a:t>
            </a:r>
          </a:p>
          <a:p>
            <a:pPr marL="0" indent="0">
              <a:buNone/>
            </a:pPr>
            <a:r>
              <a:rPr lang="en-US" dirty="0" smtClean="0">
                <a:solidFill>
                  <a:srgbClr val="000000"/>
                </a:solidFill>
                <a:latin typeface="Calibri" panose="020F0502020204030204" pitchFamily="34" charset="0"/>
                <a:cs typeface="Calibri" panose="020F0502020204030204" pitchFamily="34" charset="0"/>
              </a:rPr>
              <a:t>GS1 recommend that the </a:t>
            </a:r>
            <a:r>
              <a:rPr lang="en-US" dirty="0">
                <a:solidFill>
                  <a:srgbClr val="000000"/>
                </a:solidFill>
                <a:latin typeface="Calibri" panose="020F0502020204030204" pitchFamily="34" charset="0"/>
                <a:cs typeface="Calibri" panose="020F0502020204030204" pitchFamily="34" charset="0"/>
              </a:rPr>
              <a:t>Device Identifier (DI) and the Production Identifier (PI) </a:t>
            </a:r>
            <a:r>
              <a:rPr lang="en-US" dirty="0" smtClean="0">
                <a:solidFill>
                  <a:srgbClr val="000000"/>
                </a:solidFill>
                <a:latin typeface="Calibri" panose="020F0502020204030204" pitchFamily="34" charset="0"/>
                <a:cs typeface="Calibri" panose="020F0502020204030204" pitchFamily="34" charset="0"/>
              </a:rPr>
              <a:t>are </a:t>
            </a:r>
            <a:r>
              <a:rPr lang="en-US" dirty="0">
                <a:solidFill>
                  <a:srgbClr val="000000"/>
                </a:solidFill>
                <a:latin typeface="Calibri" panose="020F0502020204030204" pitchFamily="34" charset="0"/>
                <a:cs typeface="Calibri" panose="020F0502020204030204" pitchFamily="34" charset="0"/>
              </a:rPr>
              <a:t>used in their </a:t>
            </a:r>
            <a:r>
              <a:rPr lang="en-US" dirty="0" smtClean="0">
                <a:solidFill>
                  <a:srgbClr val="000000"/>
                </a:solidFill>
                <a:latin typeface="Calibri" panose="020F0502020204030204" pitchFamily="34" charset="0"/>
                <a:cs typeface="Calibri" panose="020F0502020204030204" pitchFamily="34" charset="0"/>
              </a:rPr>
              <a:t>entirety for an HCT/P product. </a:t>
            </a:r>
            <a:endParaRPr lang="en-US" dirty="0">
              <a:solidFill>
                <a:srgbClr val="000000"/>
              </a:solidFill>
              <a:latin typeface="Calibri" panose="020F0502020204030204" pitchFamily="34" charset="0"/>
              <a:cs typeface="Calibri" panose="020F0502020204030204" pitchFamily="34" charset="0"/>
            </a:endParaRPr>
          </a:p>
          <a:p>
            <a:pPr marL="0" indent="0">
              <a:buNone/>
            </a:pPr>
            <a:endParaRPr lang="en-US" sz="16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6626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5268"/>
            <a:ext cx="8006196" cy="839149"/>
          </a:xfrm>
        </p:spPr>
        <p:txBody>
          <a:bodyPr>
            <a:normAutofit/>
          </a:bodyPr>
          <a:lstStyle/>
          <a:p>
            <a:r>
              <a:rPr lang="en-US" dirty="0" smtClean="0"/>
              <a:t>FDA UDI Label Issuing Agencies</a:t>
            </a:r>
            <a:endParaRPr lang="en-US" dirty="0"/>
          </a:p>
        </p:txBody>
      </p:sp>
      <p:sp>
        <p:nvSpPr>
          <p:cNvPr id="3" name="Content Placeholder 2"/>
          <p:cNvSpPr>
            <a:spLocks noGrp="1"/>
          </p:cNvSpPr>
          <p:nvPr>
            <p:ph idx="1"/>
          </p:nvPr>
        </p:nvSpPr>
        <p:spPr>
          <a:xfrm>
            <a:off x="688398" y="2202287"/>
            <a:ext cx="7886700" cy="4655714"/>
          </a:xfrm>
        </p:spPr>
        <p:txBody>
          <a:bodyPr>
            <a:normAutofit fontScale="47500" lnSpcReduction="20000"/>
          </a:bodyPr>
          <a:lstStyle/>
          <a:p>
            <a:pPr marL="0" indent="0">
              <a:buNone/>
            </a:pPr>
            <a:r>
              <a:rPr lang="en-US" sz="4600" b="1" u="sng" dirty="0" smtClean="0"/>
              <a:t>GS1</a:t>
            </a:r>
          </a:p>
          <a:p>
            <a:r>
              <a:rPr lang="en-US" sz="4200" dirty="0">
                <a:latin typeface="Calibri" panose="020F0502020204030204" pitchFamily="34" charset="0"/>
                <a:cs typeface="Calibri" panose="020F0502020204030204" pitchFamily="34" charset="0"/>
              </a:rPr>
              <a:t>The UDI Device Identifier (DI) is the Global Trade Identification Number (GTIN). The Production Identifiers (GS1s AIs) which pertain to the GS1 standard are as follows:</a:t>
            </a:r>
          </a:p>
          <a:p>
            <a:pPr lvl="1"/>
            <a:r>
              <a:rPr lang="en-US" sz="4200" dirty="0">
                <a:latin typeface="Calibri" panose="020F0502020204030204" pitchFamily="34" charset="0"/>
                <a:cs typeface="Calibri" panose="020F0502020204030204" pitchFamily="34" charset="0"/>
              </a:rPr>
              <a:t>(10) Lot/Batch – a 20 character alphanumeric field</a:t>
            </a:r>
          </a:p>
          <a:p>
            <a:pPr lvl="1"/>
            <a:r>
              <a:rPr lang="en-US" sz="4200" dirty="0">
                <a:latin typeface="Calibri" panose="020F0502020204030204" pitchFamily="34" charset="0"/>
                <a:cs typeface="Calibri" panose="020F0502020204030204" pitchFamily="34" charset="0"/>
              </a:rPr>
              <a:t>(17) Expiry Date – YYMMDD</a:t>
            </a:r>
          </a:p>
          <a:p>
            <a:pPr lvl="1"/>
            <a:r>
              <a:rPr lang="en-US" sz="4200" dirty="0">
                <a:latin typeface="Calibri" panose="020F0502020204030204" pitchFamily="34" charset="0"/>
                <a:cs typeface="Calibri" panose="020F0502020204030204" pitchFamily="34" charset="0"/>
              </a:rPr>
              <a:t>(21) Serial Number - a 20 character alphanumeric field</a:t>
            </a:r>
          </a:p>
          <a:p>
            <a:pPr lvl="1"/>
            <a:r>
              <a:rPr lang="en-US" sz="4200" dirty="0">
                <a:latin typeface="Calibri" panose="020F0502020204030204" pitchFamily="34" charset="0"/>
                <a:cs typeface="Calibri" panose="020F0502020204030204" pitchFamily="34" charset="0"/>
              </a:rPr>
              <a:t>(11) Production Date – </a:t>
            </a:r>
            <a:r>
              <a:rPr lang="en-US" sz="4200" dirty="0" smtClean="0">
                <a:latin typeface="Calibri" panose="020F0502020204030204" pitchFamily="34" charset="0"/>
                <a:cs typeface="Calibri" panose="020F0502020204030204" pitchFamily="34" charset="0"/>
              </a:rPr>
              <a:t>YYMMDD</a:t>
            </a:r>
            <a:endParaRPr lang="en-US" sz="1700" dirty="0" smtClean="0">
              <a:latin typeface="Calibri" panose="020F0502020204030204" pitchFamily="34" charset="0"/>
              <a:cs typeface="Calibri" panose="020F0502020204030204" pitchFamily="34" charset="0"/>
            </a:endParaRPr>
          </a:p>
          <a:p>
            <a:r>
              <a:rPr lang="en-US" sz="4200" dirty="0" smtClean="0">
                <a:solidFill>
                  <a:srgbClr val="000000"/>
                </a:solidFill>
                <a:latin typeface="Calibri" panose="020F0502020204030204" pitchFamily="34" charset="0"/>
                <a:cs typeface="Calibri" panose="020F0502020204030204" pitchFamily="34" charset="0"/>
              </a:rPr>
              <a:t>GS1 recommends that manufacturers/processors </a:t>
            </a:r>
            <a:r>
              <a:rPr lang="en-US" sz="4200" dirty="0">
                <a:solidFill>
                  <a:srgbClr val="000000"/>
                </a:solidFill>
                <a:latin typeface="Calibri" panose="020F0502020204030204" pitchFamily="34" charset="0"/>
                <a:cs typeface="Calibri" panose="020F0502020204030204" pitchFamily="34" charset="0"/>
              </a:rPr>
              <a:t>of </a:t>
            </a:r>
            <a:r>
              <a:rPr lang="en-US" sz="4200" dirty="0" smtClean="0">
                <a:solidFill>
                  <a:srgbClr val="000000"/>
                </a:solidFill>
                <a:latin typeface="Calibri" panose="020F0502020204030204" pitchFamily="34" charset="0"/>
                <a:cs typeface="Calibri" panose="020F0502020204030204" pitchFamily="34" charset="0"/>
              </a:rPr>
              <a:t>HCT/Ps using </a:t>
            </a:r>
            <a:r>
              <a:rPr lang="en-US" sz="4200" dirty="0">
                <a:solidFill>
                  <a:srgbClr val="000000"/>
                </a:solidFill>
                <a:latin typeface="Calibri" panose="020F0502020204030204" pitchFamily="34" charset="0"/>
                <a:cs typeface="Calibri" panose="020F0502020204030204" pitchFamily="34" charset="0"/>
              </a:rPr>
              <a:t>GS1 </a:t>
            </a:r>
            <a:r>
              <a:rPr lang="en-US" sz="4200" dirty="0" smtClean="0">
                <a:solidFill>
                  <a:srgbClr val="000000"/>
                </a:solidFill>
                <a:latin typeface="Calibri" panose="020F0502020204030204" pitchFamily="34" charset="0"/>
                <a:cs typeface="Calibri" panose="020F0502020204030204" pitchFamily="34" charset="0"/>
              </a:rPr>
              <a:t>standards, </a:t>
            </a:r>
            <a:r>
              <a:rPr lang="en-US" sz="4200" b="1" dirty="0" smtClean="0">
                <a:solidFill>
                  <a:srgbClr val="000000"/>
                </a:solidFill>
                <a:latin typeface="Calibri" panose="020F0502020204030204" pitchFamily="34" charset="0"/>
                <a:cs typeface="Calibri" panose="020F0502020204030204" pitchFamily="34" charset="0"/>
              </a:rPr>
              <a:t>utilize </a:t>
            </a:r>
            <a:r>
              <a:rPr lang="en-US" sz="4200" b="1" dirty="0">
                <a:solidFill>
                  <a:srgbClr val="000000"/>
                </a:solidFill>
                <a:latin typeface="Calibri" panose="020F0502020204030204" pitchFamily="34" charset="0"/>
                <a:cs typeface="Calibri" panose="020F0502020204030204" pitchFamily="34" charset="0"/>
              </a:rPr>
              <a:t>the Serial number (AI </a:t>
            </a:r>
            <a:r>
              <a:rPr lang="en-US" sz="4200" b="1" dirty="0" smtClean="0">
                <a:solidFill>
                  <a:srgbClr val="000000"/>
                </a:solidFill>
                <a:latin typeface="Calibri" panose="020F0502020204030204" pitchFamily="34" charset="0"/>
                <a:cs typeface="Calibri" panose="020F0502020204030204" pitchFamily="34" charset="0"/>
              </a:rPr>
              <a:t>21 field) </a:t>
            </a:r>
            <a:r>
              <a:rPr lang="en-US" sz="4200" b="1" dirty="0">
                <a:solidFill>
                  <a:srgbClr val="000000"/>
                </a:solidFill>
                <a:latin typeface="Calibri" panose="020F0502020204030204" pitchFamily="34" charset="0"/>
                <a:cs typeface="Calibri" panose="020F0502020204030204" pitchFamily="34" charset="0"/>
              </a:rPr>
              <a:t>to encode the DIC</a:t>
            </a:r>
            <a:r>
              <a:rPr lang="en-US" sz="4200" dirty="0">
                <a:solidFill>
                  <a:srgbClr val="000000"/>
                </a:solidFill>
                <a:latin typeface="Calibri" panose="020F0502020204030204" pitchFamily="34" charset="0"/>
                <a:cs typeface="Calibri" panose="020F0502020204030204" pitchFamily="34" charset="0"/>
              </a:rPr>
              <a:t>.  </a:t>
            </a:r>
            <a:r>
              <a:rPr lang="en-US" sz="4200" dirty="0">
                <a:latin typeface="Calibri" panose="020F0502020204030204" pitchFamily="34" charset="0"/>
                <a:cs typeface="Calibri" panose="020F0502020204030204" pitchFamily="34" charset="0"/>
              </a:rPr>
              <a:t>This is a variable length 20 character alphanumeric field and provides the capability to encode an alphanumeric DIC as needed and in accordance </a:t>
            </a:r>
            <a:r>
              <a:rPr lang="en-US" sz="4200" dirty="0" smtClean="0">
                <a:latin typeface="Calibri" panose="020F0502020204030204" pitchFamily="34" charset="0"/>
                <a:cs typeface="Calibri" panose="020F0502020204030204" pitchFamily="34" charset="0"/>
              </a:rPr>
              <a:t>with Part </a:t>
            </a:r>
            <a:r>
              <a:rPr lang="en-US" sz="4200" dirty="0">
                <a:latin typeface="Calibri" panose="020F0502020204030204" pitchFamily="34" charset="0"/>
                <a:cs typeface="Calibri" panose="020F0502020204030204" pitchFamily="34" charset="0"/>
              </a:rPr>
              <a:t>1271.290(c</a:t>
            </a:r>
            <a:r>
              <a:rPr lang="en-US" sz="4200" dirty="0" smtClean="0">
                <a:latin typeface="Calibri" panose="020F0502020204030204" pitchFamily="34" charset="0"/>
                <a:cs typeface="Calibri" panose="020F0502020204030204" pitchFamily="34" charset="0"/>
              </a:rPr>
              <a:t>). </a:t>
            </a:r>
          </a:p>
          <a:p>
            <a:r>
              <a:rPr lang="en-US" sz="4200" dirty="0" smtClean="0">
                <a:latin typeface="Calibri" panose="020F0502020204030204" pitchFamily="34" charset="0"/>
                <a:cs typeface="Calibri" panose="020F0502020204030204" pitchFamily="34" charset="0"/>
              </a:rPr>
              <a:t>If the manufacturers/processors of HCT/Ps utilizing GS1 standards do not use the recommended serial number as the DIC. </a:t>
            </a:r>
            <a:r>
              <a:rPr lang="en-US" sz="4200" b="1" dirty="0" smtClean="0">
                <a:latin typeface="Calibri" panose="020F0502020204030204" pitchFamily="34" charset="0"/>
                <a:cs typeface="Calibri" panose="020F0502020204030204" pitchFamily="34" charset="0"/>
              </a:rPr>
              <a:t>The DIC may be the lot number or a combination of serial/lot number.</a:t>
            </a:r>
            <a:r>
              <a:rPr lang="en-US" sz="4200" dirty="0" smtClean="0">
                <a:latin typeface="Calibri" panose="020F0502020204030204" pitchFamily="34" charset="0"/>
                <a:cs typeface="Calibri" panose="020F0502020204030204" pitchFamily="34" charset="0"/>
              </a:rPr>
              <a:t> Healthcare organizations will need to verify the data being used with the manufacturer/processor. </a:t>
            </a:r>
            <a:endParaRPr lang="en-US" sz="4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80776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GS1</a:t>
            </a:r>
            <a:endParaRPr lang="en-US" dirty="0"/>
          </a:p>
        </p:txBody>
      </p:sp>
      <p:sp>
        <p:nvSpPr>
          <p:cNvPr id="5" name="Rectangle 4"/>
          <p:cNvSpPr/>
          <p:nvPr/>
        </p:nvSpPr>
        <p:spPr>
          <a:xfrm>
            <a:off x="254332" y="2192572"/>
            <a:ext cx="2930302" cy="4247317"/>
          </a:xfrm>
          <a:prstGeom prst="rect">
            <a:avLst/>
          </a:prstGeom>
        </p:spPr>
        <p:txBody>
          <a:bodyPr wrap="square">
            <a:spAutoFit/>
          </a:bodyPr>
          <a:lstStyle/>
          <a:p>
            <a:r>
              <a:rPr lang="en-US"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components of the GS1 data matrix are as follows: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solidFill>
                  <a:srgbClr val="000000"/>
                </a:solidFill>
              </a:rPr>
              <a:t>(</a:t>
            </a:r>
            <a:r>
              <a:rPr lang="en-US" sz="1400" dirty="0">
                <a:solidFill>
                  <a:srgbClr val="000000"/>
                </a:solidFill>
              </a:rPr>
              <a:t>01) Global Trade Item Number (GTIN) – unique to a single item type/ Product </a:t>
            </a:r>
            <a:r>
              <a:rPr lang="en-US" sz="1400" dirty="0" smtClean="0">
                <a:solidFill>
                  <a:srgbClr val="000000"/>
                </a:solidFill>
              </a:rPr>
              <a:t>code/SKU</a:t>
            </a:r>
          </a:p>
          <a:p>
            <a:pPr marL="285750" indent="-285750">
              <a:buFont typeface="Arial" panose="020B0604020202020204" pitchFamily="34" charset="0"/>
              <a:buChar char="•"/>
            </a:pPr>
            <a:r>
              <a:rPr lang="en-US" sz="1400" dirty="0" smtClean="0">
                <a:solidFill>
                  <a:srgbClr val="000000"/>
                </a:solidFill>
              </a:rPr>
              <a:t>(17</a:t>
            </a:r>
            <a:r>
              <a:rPr lang="en-US" sz="1400" dirty="0">
                <a:solidFill>
                  <a:srgbClr val="000000"/>
                </a:solidFill>
              </a:rPr>
              <a:t>) Expiration </a:t>
            </a:r>
            <a:r>
              <a:rPr lang="en-US" sz="1400" dirty="0" smtClean="0">
                <a:solidFill>
                  <a:srgbClr val="000000"/>
                </a:solidFill>
              </a:rPr>
              <a:t>date</a:t>
            </a:r>
          </a:p>
          <a:p>
            <a:pPr marL="285750" indent="-285750">
              <a:buFont typeface="Arial" panose="020B0604020202020204" pitchFamily="34" charset="0"/>
              <a:buChar char="•"/>
            </a:pPr>
            <a:r>
              <a:rPr lang="en-US" sz="1400" dirty="0" smtClean="0">
                <a:solidFill>
                  <a:srgbClr val="000000"/>
                </a:solidFill>
              </a:rPr>
              <a:t>(21</a:t>
            </a:r>
            <a:r>
              <a:rPr lang="en-US" sz="1400" dirty="0">
                <a:solidFill>
                  <a:srgbClr val="000000"/>
                </a:solidFill>
              </a:rPr>
              <a:t>) Serial number - distinct identification code – unique to a single </a:t>
            </a:r>
            <a:r>
              <a:rPr lang="en-US" sz="1400" dirty="0" smtClean="0">
                <a:solidFill>
                  <a:srgbClr val="000000"/>
                </a:solidFill>
              </a:rPr>
              <a:t>donor</a:t>
            </a:r>
          </a:p>
          <a:p>
            <a:pPr marL="285750" indent="-285750">
              <a:buFont typeface="Arial" panose="020B0604020202020204" pitchFamily="34" charset="0"/>
              <a:buChar char="•"/>
            </a:pPr>
            <a:r>
              <a:rPr lang="en-US" sz="1400" dirty="0" smtClean="0">
                <a:solidFill>
                  <a:srgbClr val="000000"/>
                </a:solidFill>
              </a:rPr>
              <a:t>(10</a:t>
            </a:r>
            <a:r>
              <a:rPr lang="en-US" sz="1400" dirty="0">
                <a:solidFill>
                  <a:srgbClr val="000000"/>
                </a:solidFill>
              </a:rPr>
              <a:t>) Batch or lot number – unique to a single graft but is not used in this </a:t>
            </a:r>
            <a:r>
              <a:rPr lang="en-US" sz="1400" dirty="0" smtClean="0">
                <a:solidFill>
                  <a:srgbClr val="000000"/>
                </a:solidFill>
              </a:rPr>
              <a:t>example</a:t>
            </a:r>
          </a:p>
          <a:p>
            <a:endParaRPr lang="en-US" sz="1400" dirty="0">
              <a:solidFill>
                <a:srgbClr val="000000"/>
              </a:solidFill>
            </a:endParaRPr>
          </a:p>
          <a:p>
            <a:r>
              <a:rPr lang="en-US" sz="1400" dirty="0" smtClean="0">
                <a:solidFill>
                  <a:srgbClr val="000000"/>
                </a:solidFill>
              </a:rPr>
              <a:t>The </a:t>
            </a:r>
            <a:r>
              <a:rPr lang="en-US" sz="1400" dirty="0">
                <a:solidFill>
                  <a:srgbClr val="000000"/>
                </a:solidFill>
              </a:rPr>
              <a:t>GTIN plus a serial number based Distinct Identification Code constitutes a unique graft identifier (recognized globally</a:t>
            </a:r>
            <a:r>
              <a:rPr lang="en-US" sz="1400" dirty="0" smtClean="0">
                <a:solidFill>
                  <a:srgbClr val="000000"/>
                </a:solidFill>
              </a:rPr>
              <a:t>).</a:t>
            </a:r>
            <a:endParaRPr lang="en-US" sz="1400" dirty="0">
              <a:solidFill>
                <a:srgbClr val="000000"/>
              </a:solidFill>
            </a:endParaRPr>
          </a:p>
        </p:txBody>
      </p:sp>
      <p:pic>
        <p:nvPicPr>
          <p:cNvPr id="7" name="Picture 6" descr="C:\Users\gbylo\AppData\Local\Microsoft\Windows\Temporary Internet Files\Content.Outlook\GY2RDMTA\SampleLabel (002).jpg"/>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84842"/>
            <a:ext cx="5943600" cy="3489325"/>
          </a:xfrm>
          <a:prstGeom prst="rect">
            <a:avLst/>
          </a:prstGeom>
          <a:noFill/>
          <a:ln>
            <a:noFill/>
          </a:ln>
        </p:spPr>
      </p:pic>
    </p:spTree>
    <p:custDataLst>
      <p:tags r:id="rId1"/>
    </p:custDataLst>
    <p:extLst>
      <p:ext uri="{BB962C8B-B14F-4D97-AF65-F5344CB8AC3E}">
        <p14:creationId xmlns:p14="http://schemas.microsoft.com/office/powerpoint/2010/main" val="1638186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9557"/>
            <a:ext cx="8006196" cy="839149"/>
          </a:xfrm>
        </p:spPr>
        <p:txBody>
          <a:bodyPr>
            <a:normAutofit/>
          </a:bodyPr>
          <a:lstStyle/>
          <a:p>
            <a:r>
              <a:rPr lang="en-US" dirty="0" smtClean="0"/>
              <a:t>GS1</a:t>
            </a:r>
            <a:endParaRPr lang="en-US" dirty="0"/>
          </a:p>
        </p:txBody>
      </p:sp>
      <p:sp>
        <p:nvSpPr>
          <p:cNvPr id="3" name="Content Placeholder 2"/>
          <p:cNvSpPr>
            <a:spLocks noGrp="1"/>
          </p:cNvSpPr>
          <p:nvPr>
            <p:ph idx="1"/>
          </p:nvPr>
        </p:nvSpPr>
        <p:spPr>
          <a:xfrm>
            <a:off x="628650" y="2436968"/>
            <a:ext cx="7886700" cy="4118378"/>
          </a:xfrm>
        </p:spPr>
        <p:txBody>
          <a:bodyPr>
            <a:normAutofit/>
          </a:bodyPr>
          <a:lstStyle/>
          <a:p>
            <a:pPr marL="0" indent="0">
              <a:buNone/>
            </a:pPr>
            <a:r>
              <a:rPr lang="en-GB" sz="3200"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501932" y="2628328"/>
            <a:ext cx="8259632" cy="3324416"/>
          </a:xfrm>
          <a:prstGeom prst="rect">
            <a:avLst/>
          </a:prstGeom>
        </p:spPr>
      </p:pic>
    </p:spTree>
    <p:custDataLst>
      <p:tags r:id="rId1"/>
    </p:custDataLst>
    <p:extLst>
      <p:ext uri="{BB962C8B-B14F-4D97-AF65-F5344CB8AC3E}">
        <p14:creationId xmlns:p14="http://schemas.microsoft.com/office/powerpoint/2010/main" val="174117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1724934"/>
            <a:ext cx="7886700" cy="647318"/>
          </a:xfrm>
        </p:spPr>
        <p:txBody>
          <a:bodyPr>
            <a:normAutofit/>
          </a:bodyPr>
          <a:lstStyle/>
          <a:p>
            <a:r>
              <a:rPr lang="en-US" dirty="0" smtClean="0"/>
              <a:t>Work Group Members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80978574"/>
              </p:ext>
            </p:extLst>
          </p:nvPr>
        </p:nvGraphicFramePr>
        <p:xfrm>
          <a:off x="887032" y="2372252"/>
          <a:ext cx="3584312" cy="3143165"/>
        </p:xfrm>
        <a:graphic>
          <a:graphicData uri="http://schemas.openxmlformats.org/drawingml/2006/table">
            <a:tbl>
              <a:tblPr firstRow="1" bandRow="1">
                <a:tableStyleId>{5C22544A-7EE6-4342-B048-85BDC9FD1C3A}</a:tableStyleId>
              </a:tblPr>
              <a:tblGrid>
                <a:gridCol w="1130121">
                  <a:extLst>
                    <a:ext uri="{9D8B030D-6E8A-4147-A177-3AD203B41FA5}">
                      <a16:colId xmlns:a16="http://schemas.microsoft.com/office/drawing/2014/main" val="20000"/>
                    </a:ext>
                  </a:extLst>
                </a:gridCol>
                <a:gridCol w="2454191">
                  <a:extLst>
                    <a:ext uri="{9D8B030D-6E8A-4147-A177-3AD203B41FA5}">
                      <a16:colId xmlns:a16="http://schemas.microsoft.com/office/drawing/2014/main" val="20001"/>
                    </a:ext>
                  </a:extLst>
                </a:gridCol>
              </a:tblGrid>
              <a:tr h="370840">
                <a:tc>
                  <a:txBody>
                    <a:bodyPr/>
                    <a:lstStyle/>
                    <a:p>
                      <a:r>
                        <a:rPr lang="en-US" b="1" dirty="0" smtClean="0"/>
                        <a:t>Name</a:t>
                      </a:r>
                      <a:endParaRPr lang="en-US" b="1" dirty="0"/>
                    </a:p>
                  </a:txBody>
                  <a:tcPr/>
                </a:tc>
                <a:tc>
                  <a:txBody>
                    <a:bodyPr/>
                    <a:lstStyle/>
                    <a:p>
                      <a:r>
                        <a:rPr lang="en-US" dirty="0" smtClean="0"/>
                        <a:t>Organization</a:t>
                      </a:r>
                      <a:endParaRPr lang="en-US" dirty="0"/>
                    </a:p>
                  </a:txBody>
                  <a:tcPr/>
                </a:tc>
                <a:extLst>
                  <a:ext uri="{0D108BD9-81ED-4DB2-BD59-A6C34878D82A}">
                    <a16:rowId xmlns:a16="http://schemas.microsoft.com/office/drawing/2014/main" val="10000"/>
                  </a:ext>
                </a:extLst>
              </a:tr>
              <a:tr h="303440">
                <a:tc>
                  <a:txBody>
                    <a:bodyPr/>
                    <a:lstStyle/>
                    <a:p>
                      <a:pPr algn="l" fontAlgn="b"/>
                      <a:r>
                        <a:rPr lang="en-US" sz="1100" b="1" i="0" u="none" strike="noStrike" dirty="0">
                          <a:solidFill>
                            <a:srgbClr val="000000"/>
                          </a:solidFill>
                          <a:effectLst/>
                          <a:latin typeface="Calibri" panose="020F0502020204030204" pitchFamily="34" charset="0"/>
                        </a:rPr>
                        <a:t>Christopher Talbot</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Medtronic</a:t>
                      </a:r>
                    </a:p>
                  </a:txBody>
                  <a:tcPr marL="9525" marR="9525" marT="9525" marB="0" anchor="b"/>
                </a:tc>
                <a:extLst>
                  <a:ext uri="{0D108BD9-81ED-4DB2-BD59-A6C34878D82A}">
                    <a16:rowId xmlns:a16="http://schemas.microsoft.com/office/drawing/2014/main" val="10001"/>
                  </a:ext>
                </a:extLst>
              </a:tr>
              <a:tr h="303440">
                <a:tc>
                  <a:txBody>
                    <a:bodyPr/>
                    <a:lstStyle/>
                    <a:p>
                      <a:pPr algn="l" fontAlgn="b"/>
                      <a:r>
                        <a:rPr lang="en-US" sz="1100" b="1" i="0" u="none" strike="noStrike" dirty="0">
                          <a:solidFill>
                            <a:srgbClr val="000000"/>
                          </a:solidFill>
                          <a:effectLst/>
                          <a:latin typeface="Calibri" panose="020F0502020204030204" pitchFamily="34" charset="0"/>
                        </a:rPr>
                        <a:t>Quynh Vantu</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Department of Veteran Affairs</a:t>
                      </a:r>
                    </a:p>
                  </a:txBody>
                  <a:tcPr marL="9525" marR="9525" marT="9525" marB="0" anchor="b"/>
                </a:tc>
                <a:extLst>
                  <a:ext uri="{0D108BD9-81ED-4DB2-BD59-A6C34878D82A}">
                    <a16:rowId xmlns:a16="http://schemas.microsoft.com/office/drawing/2014/main" val="10002"/>
                  </a:ext>
                </a:extLst>
              </a:tr>
              <a:tr h="303440">
                <a:tc>
                  <a:txBody>
                    <a:bodyPr/>
                    <a:lstStyle/>
                    <a:p>
                      <a:pPr algn="l" fontAlgn="b"/>
                      <a:r>
                        <a:rPr lang="en-US" sz="1100" b="1" i="0" u="none" strike="noStrike" dirty="0">
                          <a:solidFill>
                            <a:srgbClr val="000000"/>
                          </a:solidFill>
                          <a:effectLst/>
                          <a:latin typeface="Calibri" panose="020F0502020204030204" pitchFamily="34" charset="0"/>
                        </a:rPr>
                        <a:t>Porcia Moses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Alameda Health System </a:t>
                      </a:r>
                    </a:p>
                  </a:txBody>
                  <a:tcPr marL="9525" marR="9525" marT="9525" marB="0" anchor="b"/>
                </a:tc>
                <a:extLst>
                  <a:ext uri="{0D108BD9-81ED-4DB2-BD59-A6C34878D82A}">
                    <a16:rowId xmlns:a16="http://schemas.microsoft.com/office/drawing/2014/main" val="10003"/>
                  </a:ext>
                </a:extLst>
              </a:tr>
              <a:tr h="303440">
                <a:tc>
                  <a:txBody>
                    <a:bodyPr/>
                    <a:lstStyle/>
                    <a:p>
                      <a:pPr algn="l" fontAlgn="b"/>
                      <a:r>
                        <a:rPr lang="en-US" sz="1100" b="1" i="0" u="none" strike="noStrike" dirty="0">
                          <a:solidFill>
                            <a:srgbClr val="000000"/>
                          </a:solidFill>
                          <a:effectLst/>
                          <a:latin typeface="Calibri" panose="020F0502020204030204" pitchFamily="34" charset="0"/>
                        </a:rPr>
                        <a:t>Mike Nolan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Automatic Identification Systems, Inc.</a:t>
                      </a:r>
                    </a:p>
                  </a:txBody>
                  <a:tcPr marL="9525" marR="9525" marT="9525" marB="0" anchor="b"/>
                </a:tc>
                <a:extLst>
                  <a:ext uri="{0D108BD9-81ED-4DB2-BD59-A6C34878D82A}">
                    <a16:rowId xmlns:a16="http://schemas.microsoft.com/office/drawing/2014/main" val="10004"/>
                  </a:ext>
                </a:extLst>
              </a:tr>
              <a:tr h="303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James Phillips</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The Franciscan Missionaries of Our Lady Health System</a:t>
                      </a:r>
                    </a:p>
                  </a:txBody>
                  <a:tcPr marL="9525" marR="9525" marT="9525" marB="0" anchor="b"/>
                </a:tc>
                <a:extLst>
                  <a:ext uri="{0D108BD9-81ED-4DB2-BD59-A6C34878D82A}">
                    <a16:rowId xmlns:a16="http://schemas.microsoft.com/office/drawing/2014/main" val="10005"/>
                  </a:ext>
                </a:extLst>
              </a:tr>
              <a:tr h="303440">
                <a:tc>
                  <a:txBody>
                    <a:bodyPr/>
                    <a:lstStyle/>
                    <a:p>
                      <a:pPr algn="l" fontAlgn="b"/>
                      <a:r>
                        <a:rPr lang="en-US" sz="1100" b="1" i="0" u="none" strike="noStrike" dirty="0">
                          <a:solidFill>
                            <a:srgbClr val="000000"/>
                          </a:solidFill>
                          <a:effectLst/>
                          <a:latin typeface="Calibri" panose="020F0502020204030204" pitchFamily="34" charset="0"/>
                        </a:rPr>
                        <a:t>Shirley L. Ransome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Texas Children's</a:t>
                      </a:r>
                    </a:p>
                  </a:txBody>
                  <a:tcPr marL="9525" marR="9525" marT="9525" marB="0" anchor="b"/>
                </a:tc>
                <a:extLst>
                  <a:ext uri="{0D108BD9-81ED-4DB2-BD59-A6C34878D82A}">
                    <a16:rowId xmlns:a16="http://schemas.microsoft.com/office/drawing/2014/main" val="10006"/>
                  </a:ext>
                </a:extLst>
              </a:tr>
              <a:tr h="303440">
                <a:tc>
                  <a:txBody>
                    <a:bodyPr/>
                    <a:lstStyle/>
                    <a:p>
                      <a:pPr algn="l" fontAlgn="b"/>
                      <a:r>
                        <a:rPr lang="en-US" sz="1100" b="1" i="0" u="none" strike="noStrike" dirty="0">
                          <a:solidFill>
                            <a:srgbClr val="000000"/>
                          </a:solidFill>
                          <a:effectLst/>
                          <a:latin typeface="Calibri" panose="020F0502020204030204" pitchFamily="34" charset="0"/>
                        </a:rPr>
                        <a:t>Bill Reese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Geisinger Health System</a:t>
                      </a:r>
                    </a:p>
                  </a:txBody>
                  <a:tcPr marL="9525" marR="9525" marT="9525" marB="0" anchor="b"/>
                </a:tc>
                <a:extLst>
                  <a:ext uri="{0D108BD9-81ED-4DB2-BD59-A6C34878D82A}">
                    <a16:rowId xmlns:a16="http://schemas.microsoft.com/office/drawing/2014/main" val="10007"/>
                  </a:ext>
                </a:extLst>
              </a:tr>
              <a:tr h="303440">
                <a:tc>
                  <a:txBody>
                    <a:bodyPr/>
                    <a:lstStyle/>
                    <a:p>
                      <a:pPr algn="l" fontAlgn="b"/>
                      <a:r>
                        <a:rPr lang="en-US" sz="1100" b="1" i="0" u="none" strike="noStrike" dirty="0">
                          <a:solidFill>
                            <a:srgbClr val="000000"/>
                          </a:solidFill>
                          <a:effectLst/>
                          <a:latin typeface="Calibri" panose="020F0502020204030204" pitchFamily="34" charset="0"/>
                        </a:rPr>
                        <a:t>Jean Sargent</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USDM</a:t>
                      </a:r>
                    </a:p>
                  </a:txBody>
                  <a:tcPr marL="9525" marR="9525" marT="9525" marB="0" anchor="b"/>
                </a:tc>
                <a:extLst>
                  <a:ext uri="{0D108BD9-81ED-4DB2-BD59-A6C34878D82A}">
                    <a16:rowId xmlns:a16="http://schemas.microsoft.com/office/drawing/2014/main" val="10008"/>
                  </a:ext>
                </a:extLst>
              </a:tr>
              <a:tr h="303440">
                <a:tc>
                  <a:txBody>
                    <a:bodyPr/>
                    <a:lstStyle/>
                    <a:p>
                      <a:pPr algn="l" fontAlgn="b"/>
                      <a:r>
                        <a:rPr lang="en-US" sz="1100" b="1" i="0" u="none" strike="noStrike" dirty="0" smtClean="0">
                          <a:solidFill>
                            <a:srgbClr val="000000"/>
                          </a:solidFill>
                          <a:effectLst/>
                          <a:latin typeface="Calibri" panose="020F0502020204030204" pitchFamily="34" charset="0"/>
                        </a:rPr>
                        <a:t>Mike Schiller</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smtClean="0">
                          <a:solidFill>
                            <a:srgbClr val="000000"/>
                          </a:solidFill>
                          <a:effectLst/>
                          <a:latin typeface="Calibri" panose="020F0502020204030204" pitchFamily="34" charset="0"/>
                        </a:rPr>
                        <a:t>Senior</a:t>
                      </a:r>
                      <a:r>
                        <a:rPr lang="en-US" sz="1100" b="0" i="0" u="none" strike="noStrike" baseline="0" dirty="0" smtClean="0">
                          <a:solidFill>
                            <a:srgbClr val="000000"/>
                          </a:solidFill>
                          <a:effectLst/>
                          <a:latin typeface="Calibri" panose="020F0502020204030204" pitchFamily="34" charset="0"/>
                        </a:rPr>
                        <a:t> Director, Supply Chain, </a:t>
                      </a:r>
                      <a:r>
                        <a:rPr lang="en-US" sz="1100" b="0" i="0" u="none" strike="noStrike" dirty="0" smtClean="0">
                          <a:solidFill>
                            <a:srgbClr val="000000"/>
                          </a:solidFill>
                          <a:effectLst/>
                          <a:latin typeface="Calibri" panose="020F0502020204030204" pitchFamily="34" charset="0"/>
                        </a:rPr>
                        <a:t>AHRMM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975900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1390"/>
            <a:ext cx="8006196" cy="839149"/>
          </a:xfrm>
        </p:spPr>
        <p:txBody>
          <a:bodyPr>
            <a:normAutofit/>
          </a:bodyPr>
          <a:lstStyle/>
          <a:p>
            <a:r>
              <a:rPr lang="en-US" sz="3200" dirty="0" smtClean="0"/>
              <a:t>HIBCC</a:t>
            </a:r>
            <a:endParaRPr lang="en-US" sz="3200" dirty="0"/>
          </a:p>
        </p:txBody>
      </p:sp>
      <p:sp>
        <p:nvSpPr>
          <p:cNvPr id="3" name="Content Placeholder 2"/>
          <p:cNvSpPr>
            <a:spLocks noGrp="1"/>
          </p:cNvSpPr>
          <p:nvPr>
            <p:ph idx="1"/>
          </p:nvPr>
        </p:nvSpPr>
        <p:spPr>
          <a:xfrm>
            <a:off x="628650" y="2398331"/>
            <a:ext cx="7886700" cy="3636963"/>
          </a:xfrm>
        </p:spPr>
        <p:txBody>
          <a:bodyPr>
            <a:normAutofit/>
          </a:bodyPr>
          <a:lstStyle/>
          <a:p>
            <a:pPr marL="0" indent="0">
              <a:buNone/>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HIBCC Standard does not provide a specific production identifier for the distinct identification code.  Labelers are permitted by FDA to use a serial number, lot number, or combination of serial and lot number as a distinct identification code.  </a:t>
            </a:r>
            <a:r>
              <a:rPr lang="en-US" b="1" dirty="0" smtClean="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identifiers </a:t>
            </a:r>
            <a:r>
              <a:rPr lang="en-US" b="1" dirty="0" smtClean="0">
                <a:latin typeface="Calibri" panose="020F0502020204030204" pitchFamily="34" charset="0"/>
                <a:cs typeface="Calibri" panose="020F0502020204030204" pitchFamily="34" charset="0"/>
              </a:rPr>
              <a:t>fulfilling </a:t>
            </a:r>
            <a:r>
              <a:rPr lang="en-US" b="1" dirty="0">
                <a:latin typeface="Calibri" panose="020F0502020204030204" pitchFamily="34" charset="0"/>
                <a:cs typeface="Calibri" panose="020F0502020204030204" pitchFamily="34" charset="0"/>
              </a:rPr>
              <a:t>the role of the distinct identification code will vary between </a:t>
            </a:r>
            <a:r>
              <a:rPr lang="en-US" b="1" dirty="0" smtClean="0">
                <a:latin typeface="Calibri" panose="020F0502020204030204" pitchFamily="34" charset="0"/>
                <a:cs typeface="Calibri" panose="020F0502020204030204" pitchFamily="34" charset="0"/>
              </a:rPr>
              <a:t>labelers</a:t>
            </a:r>
            <a:r>
              <a:rPr lang="en-US" dirty="0" smtClean="0">
                <a:latin typeface="Calibri" panose="020F0502020204030204" pitchFamily="34" charset="0"/>
                <a:cs typeface="Calibri" panose="020F0502020204030204" pitchFamily="34" charset="0"/>
              </a:rPr>
              <a:t>.</a:t>
            </a:r>
            <a:endParaRPr lang="en-US" b="1" dirty="0" smtClean="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79560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85986"/>
            <a:ext cx="8006196" cy="839149"/>
          </a:xfrm>
        </p:spPr>
        <p:txBody>
          <a:bodyPr>
            <a:normAutofit/>
          </a:bodyPr>
          <a:lstStyle/>
          <a:p>
            <a:r>
              <a:rPr lang="en-US" sz="3200" dirty="0" smtClean="0"/>
              <a:t>HIBCC</a:t>
            </a:r>
            <a:endParaRPr lang="en-US" sz="3200" dirty="0"/>
          </a:p>
        </p:txBody>
      </p:sp>
      <p:sp>
        <p:nvSpPr>
          <p:cNvPr id="3" name="Content Placeholder 2"/>
          <p:cNvSpPr>
            <a:spLocks noGrp="1"/>
          </p:cNvSpPr>
          <p:nvPr>
            <p:ph idx="1"/>
          </p:nvPr>
        </p:nvSpPr>
        <p:spPr>
          <a:xfrm>
            <a:off x="628650" y="2398331"/>
            <a:ext cx="7886700" cy="4053984"/>
          </a:xfrm>
        </p:spPr>
        <p:txBody>
          <a:bodyPr>
            <a:normAutofit/>
          </a:bodyPr>
          <a:lstStyle/>
          <a:p>
            <a:pPr marL="0" indent="0">
              <a:buNone/>
            </a:pPr>
            <a:r>
              <a:rPr lang="en-US" dirty="0" smtClean="0">
                <a:latin typeface="Calibri" panose="020F0502020204030204" pitchFamily="34" charset="0"/>
                <a:cs typeface="Calibri" panose="020F0502020204030204" pitchFamily="34" charset="0"/>
              </a:rPr>
              <a:t>Healthcare organizations will need </a:t>
            </a:r>
            <a:r>
              <a:rPr lang="en-US" dirty="0">
                <a:latin typeface="Calibri" panose="020F0502020204030204" pitchFamily="34" charset="0"/>
                <a:cs typeface="Calibri" panose="020F0502020204030204" pitchFamily="34" charset="0"/>
              </a:rPr>
              <a:t>to maintain a </a:t>
            </a:r>
            <a:r>
              <a:rPr lang="en-US" b="1" dirty="0">
                <a:latin typeface="Calibri" panose="020F0502020204030204" pitchFamily="34" charset="0"/>
                <a:cs typeface="Calibri" panose="020F0502020204030204" pitchFamily="34" charset="0"/>
              </a:rPr>
              <a:t>reference table </a:t>
            </a:r>
            <a:r>
              <a:rPr lang="en-US" dirty="0">
                <a:latin typeface="Calibri" panose="020F0502020204030204" pitchFamily="34" charset="0"/>
                <a:cs typeface="Calibri" panose="020F0502020204030204" pitchFamily="34" charset="0"/>
              </a:rPr>
              <a:t>on </a:t>
            </a:r>
            <a:r>
              <a:rPr lang="en-US" dirty="0" smtClean="0">
                <a:latin typeface="Calibri" panose="020F0502020204030204" pitchFamily="34" charset="0"/>
                <a:cs typeface="Calibri" panose="020F0502020204030204" pitchFamily="34" charset="0"/>
              </a:rPr>
              <a:t>their </a:t>
            </a:r>
            <a:r>
              <a:rPr lang="en-US" dirty="0">
                <a:latin typeface="Calibri" panose="020F0502020204030204" pitchFamily="34" charset="0"/>
                <a:cs typeface="Calibri" panose="020F0502020204030204" pitchFamily="34" charset="0"/>
              </a:rPr>
              <a:t>systems that identifies for each </a:t>
            </a:r>
            <a:r>
              <a:rPr lang="en-US" dirty="0" smtClean="0">
                <a:latin typeface="Calibri" panose="020F0502020204030204" pitchFamily="34" charset="0"/>
                <a:cs typeface="Calibri" panose="020F0502020204030204" pitchFamily="34" charset="0"/>
              </a:rPr>
              <a:t>DI, </a:t>
            </a:r>
            <a:r>
              <a:rPr lang="en-US" dirty="0">
                <a:latin typeface="Calibri" panose="020F0502020204030204" pitchFamily="34" charset="0"/>
                <a:cs typeface="Calibri" panose="020F0502020204030204" pitchFamily="34" charset="0"/>
              </a:rPr>
              <a:t>the appropriate production identifiers to be parsed to obtain the distinct identification code</a:t>
            </a:r>
            <a:r>
              <a:rPr lang="en-US" dirty="0" smtClean="0">
                <a:latin typeface="Calibri" panose="020F0502020204030204" pitchFamily="34" charset="0"/>
                <a:cs typeface="Calibri" panose="020F0502020204030204" pitchFamily="34" charset="0"/>
              </a:rPr>
              <a:t>. The </a:t>
            </a:r>
            <a:r>
              <a:rPr lang="en-US" dirty="0">
                <a:latin typeface="Calibri" panose="020F0502020204030204" pitchFamily="34" charset="0"/>
                <a:cs typeface="Calibri" panose="020F0502020204030204" pitchFamily="34" charset="0"/>
              </a:rPr>
              <a:t>information will need to be obtained </a:t>
            </a:r>
            <a:r>
              <a:rPr lang="en-US" b="1" dirty="0" smtClean="0">
                <a:latin typeface="Calibri" panose="020F0502020204030204" pitchFamily="34" charset="0"/>
                <a:cs typeface="Calibri" panose="020F0502020204030204" pitchFamily="34" charset="0"/>
              </a:rPr>
              <a:t>directly </a:t>
            </a:r>
            <a:r>
              <a:rPr lang="en-US" b="1" dirty="0">
                <a:latin typeface="Calibri" panose="020F0502020204030204" pitchFamily="34" charset="0"/>
                <a:cs typeface="Calibri" panose="020F0502020204030204" pitchFamily="34" charset="0"/>
              </a:rPr>
              <a:t>from the </a:t>
            </a:r>
            <a:r>
              <a:rPr lang="en-US" b="1" dirty="0" smtClean="0">
                <a:latin typeface="Calibri" panose="020F0502020204030204" pitchFamily="34" charset="0"/>
                <a:cs typeface="Calibri" panose="020F0502020204030204" pitchFamily="34" charset="0"/>
              </a:rPr>
              <a:t>labeler</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 ensure </a:t>
            </a:r>
            <a:r>
              <a:rPr lang="en-US" dirty="0" smtClean="0">
                <a:latin typeface="Calibri" panose="020F0502020204030204" pitchFamily="34" charset="0"/>
                <a:cs typeface="Calibri" panose="020F0502020204030204" pitchFamily="34" charset="0"/>
              </a:rPr>
              <a:t>uniqueness, </a:t>
            </a:r>
            <a:r>
              <a:rPr lang="en-US" dirty="0">
                <a:latin typeface="Calibri" panose="020F0502020204030204" pitchFamily="34" charset="0"/>
                <a:cs typeface="Calibri" panose="020F0502020204030204" pitchFamily="34" charset="0"/>
              </a:rPr>
              <a:t>the distinct identification code will need to be associated with the labeler identity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13852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35" y="1749307"/>
            <a:ext cx="8006196" cy="566672"/>
          </a:xfrm>
        </p:spPr>
        <p:txBody>
          <a:bodyPr>
            <a:normAutofit/>
          </a:bodyPr>
          <a:lstStyle/>
          <a:p>
            <a:r>
              <a:rPr lang="en-US" sz="3200" dirty="0" smtClean="0"/>
              <a:t>HIBCC</a:t>
            </a:r>
            <a:endParaRPr lang="en-US" sz="3200" dirty="0"/>
          </a:p>
        </p:txBody>
      </p:sp>
      <p:pic>
        <p:nvPicPr>
          <p:cNvPr id="7" name="Content Placeholder 5"/>
          <p:cNvPicPr>
            <a:picLocks noGrp="1" noChangeAspect="1"/>
          </p:cNvPicPr>
          <p:nvPr>
            <p:ph idx="1"/>
          </p:nvPr>
        </p:nvPicPr>
        <p:blipFill>
          <a:blip r:embed="rId3"/>
          <a:stretch>
            <a:fillRect/>
          </a:stretch>
        </p:blipFill>
        <p:spPr>
          <a:xfrm>
            <a:off x="2066704" y="1675739"/>
            <a:ext cx="6772991" cy="5120640"/>
          </a:xfrm>
          <a:prstGeom prst="rect">
            <a:avLst/>
          </a:prstGeom>
        </p:spPr>
      </p:pic>
    </p:spTree>
    <p:custDataLst>
      <p:tags r:id="rId1"/>
    </p:custDataLst>
    <p:extLst>
      <p:ext uri="{BB962C8B-B14F-4D97-AF65-F5344CB8AC3E}">
        <p14:creationId xmlns:p14="http://schemas.microsoft.com/office/powerpoint/2010/main" val="1928762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46" y="1830725"/>
            <a:ext cx="8006196" cy="566672"/>
          </a:xfrm>
        </p:spPr>
        <p:txBody>
          <a:bodyPr>
            <a:normAutofit/>
          </a:bodyPr>
          <a:lstStyle/>
          <a:p>
            <a:r>
              <a:rPr lang="en-US" sz="3200" dirty="0" smtClean="0"/>
              <a:t>HIBCC		  </a:t>
            </a:r>
            <a:r>
              <a:rPr lang="en-US" sz="1400" dirty="0" smtClean="0">
                <a:solidFill>
                  <a:srgbClr val="000000"/>
                </a:solidFill>
              </a:rPr>
              <a:t>Linear Concatenated Barcode</a:t>
            </a:r>
            <a:endParaRPr lang="en-US" sz="3200" dirty="0">
              <a:solidFill>
                <a:srgbClr val="000000"/>
              </a:solidFill>
            </a:endParaRPr>
          </a:p>
        </p:txBody>
      </p:sp>
      <p:pic>
        <p:nvPicPr>
          <p:cNvPr id="6" name="Content Placeholder 3"/>
          <p:cNvPicPr>
            <a:picLocks noGrp="1" noChangeAspect="1"/>
          </p:cNvPicPr>
          <p:nvPr>
            <p:ph idx="1"/>
          </p:nvPr>
        </p:nvPicPr>
        <p:blipFill>
          <a:blip r:embed="rId3"/>
          <a:stretch>
            <a:fillRect/>
          </a:stretch>
        </p:blipFill>
        <p:spPr>
          <a:xfrm>
            <a:off x="2334127" y="2540000"/>
            <a:ext cx="4475745" cy="3636963"/>
          </a:xfrm>
          <a:prstGeom prst="rect">
            <a:avLst/>
          </a:prstGeom>
        </p:spPr>
      </p:pic>
    </p:spTree>
    <p:custDataLst>
      <p:tags r:id="rId1"/>
    </p:custDataLst>
    <p:extLst>
      <p:ext uri="{BB962C8B-B14F-4D97-AF65-F5344CB8AC3E}">
        <p14:creationId xmlns:p14="http://schemas.microsoft.com/office/powerpoint/2010/main" val="933539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05" y="1725621"/>
            <a:ext cx="8006196" cy="566671"/>
          </a:xfrm>
        </p:spPr>
        <p:txBody>
          <a:bodyPr>
            <a:normAutofit/>
          </a:bodyPr>
          <a:lstStyle/>
          <a:p>
            <a:r>
              <a:rPr lang="en-US" sz="3200" dirty="0" smtClean="0"/>
              <a:t>HIBCC		</a:t>
            </a:r>
            <a:r>
              <a:rPr lang="en-US" sz="1400" dirty="0" smtClean="0">
                <a:solidFill>
                  <a:srgbClr val="000000"/>
                </a:solidFill>
              </a:rPr>
              <a:t>Linear Non-concatenated Barcode</a:t>
            </a:r>
            <a:endParaRPr lang="en-US" sz="1400" dirty="0"/>
          </a:p>
        </p:txBody>
      </p:sp>
      <p:pic>
        <p:nvPicPr>
          <p:cNvPr id="5" name="Content Placeholder 4"/>
          <p:cNvPicPr>
            <a:picLocks noGrp="1" noChangeAspect="1"/>
          </p:cNvPicPr>
          <p:nvPr>
            <p:ph idx="1"/>
          </p:nvPr>
        </p:nvPicPr>
        <p:blipFill>
          <a:blip r:embed="rId3"/>
          <a:stretch>
            <a:fillRect/>
          </a:stretch>
        </p:blipFill>
        <p:spPr>
          <a:xfrm>
            <a:off x="2315490" y="2540000"/>
            <a:ext cx="4513019" cy="3636963"/>
          </a:xfrm>
          <a:prstGeom prst="rect">
            <a:avLst/>
          </a:prstGeom>
        </p:spPr>
      </p:pic>
    </p:spTree>
    <p:custDataLst>
      <p:tags r:id="rId1"/>
    </p:custDataLst>
    <p:extLst>
      <p:ext uri="{BB962C8B-B14F-4D97-AF65-F5344CB8AC3E}">
        <p14:creationId xmlns:p14="http://schemas.microsoft.com/office/powerpoint/2010/main" val="809400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5268"/>
            <a:ext cx="8006196" cy="839149"/>
          </a:xfrm>
        </p:spPr>
        <p:txBody>
          <a:bodyPr>
            <a:normAutofit/>
          </a:bodyPr>
          <a:lstStyle/>
          <a:p>
            <a:r>
              <a:rPr lang="en-US" dirty="0" smtClean="0"/>
              <a:t>HIBCC</a:t>
            </a:r>
            <a:endParaRPr lang="en-US" dirty="0"/>
          </a:p>
        </p:txBody>
      </p:sp>
      <p:sp>
        <p:nvSpPr>
          <p:cNvPr id="3" name="Content Placeholder 2"/>
          <p:cNvSpPr>
            <a:spLocks noGrp="1"/>
          </p:cNvSpPr>
          <p:nvPr>
            <p:ph idx="1"/>
          </p:nvPr>
        </p:nvSpPr>
        <p:spPr>
          <a:xfrm>
            <a:off x="628650" y="2436968"/>
            <a:ext cx="7886700" cy="4118378"/>
          </a:xfrm>
        </p:spPr>
        <p:txBody>
          <a:bodyPr>
            <a:normAutofit/>
          </a:bodyPr>
          <a:lstStyle/>
          <a:p>
            <a:pPr marL="0" indent="0">
              <a:buNone/>
            </a:pPr>
            <a:r>
              <a:rPr lang="en-GB" sz="3200"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706624" y="1229751"/>
            <a:ext cx="3944350" cy="5628249"/>
          </a:xfrm>
          <a:prstGeom prst="rect">
            <a:avLst/>
          </a:prstGeom>
        </p:spPr>
      </p:pic>
    </p:spTree>
    <p:custDataLst>
      <p:tags r:id="rId1"/>
    </p:custDataLst>
    <p:extLst>
      <p:ext uri="{BB962C8B-B14F-4D97-AF65-F5344CB8AC3E}">
        <p14:creationId xmlns:p14="http://schemas.microsoft.com/office/powerpoint/2010/main" val="1536593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7819"/>
            <a:ext cx="8006196" cy="839149"/>
          </a:xfrm>
        </p:spPr>
        <p:txBody>
          <a:bodyPr>
            <a:normAutofit/>
          </a:bodyPr>
          <a:lstStyle/>
          <a:p>
            <a:r>
              <a:rPr lang="en-US" sz="3200" dirty="0" smtClean="0"/>
              <a:t>ICCBBA</a:t>
            </a:r>
            <a:endParaRPr lang="en-US" sz="3200" dirty="0"/>
          </a:p>
        </p:txBody>
      </p:sp>
      <p:sp>
        <p:nvSpPr>
          <p:cNvPr id="3" name="Content Placeholder 2"/>
          <p:cNvSpPr>
            <a:spLocks noGrp="1"/>
          </p:cNvSpPr>
          <p:nvPr>
            <p:ph idx="1"/>
          </p:nvPr>
        </p:nvSpPr>
        <p:spPr>
          <a:xfrm>
            <a:off x="628650" y="2436968"/>
            <a:ext cx="7886700" cy="4118378"/>
          </a:xfrm>
        </p:spPr>
        <p:txBody>
          <a:bodyPr>
            <a:normAutofit/>
          </a:bodyPr>
          <a:lstStyle/>
          <a:p>
            <a:pPr marL="0" indent="0">
              <a:buNone/>
            </a:pPr>
            <a:r>
              <a:rPr lang="en-US" dirty="0" smtClean="0">
                <a:latin typeface="Calibri" panose="020F0502020204030204" pitchFamily="34" charset="0"/>
                <a:cs typeface="Calibri" panose="020F0502020204030204" pitchFamily="34" charset="0"/>
              </a:rPr>
              <a:t>Uses the </a:t>
            </a:r>
            <a:r>
              <a:rPr lang="en-US" b="1" dirty="0">
                <a:solidFill>
                  <a:srgbClr val="000000"/>
                </a:solidFill>
                <a:latin typeface="Calibri" panose="020F0502020204030204" pitchFamily="34" charset="0"/>
                <a:cs typeface="Calibri" panose="020F0502020204030204" pitchFamily="34" charset="0"/>
              </a:rPr>
              <a:t>ISBT </a:t>
            </a:r>
            <a:r>
              <a:rPr lang="en-US" b="1" dirty="0" smtClean="0">
                <a:solidFill>
                  <a:srgbClr val="000000"/>
                </a:solidFill>
                <a:latin typeface="Calibri" panose="020F0502020204030204" pitchFamily="34" charset="0"/>
                <a:cs typeface="Calibri" panose="020F0502020204030204" pitchFamily="34" charset="0"/>
              </a:rPr>
              <a:t>128 Standard </a:t>
            </a:r>
            <a:r>
              <a:rPr lang="en-US" dirty="0" smtClean="0">
                <a:solidFill>
                  <a:srgbClr val="000000"/>
                </a:solidFill>
                <a:latin typeface="Calibri" panose="020F0502020204030204" pitchFamily="34" charset="0"/>
                <a:cs typeface="Calibri" panose="020F0502020204030204" pitchFamily="34" charset="0"/>
              </a:rPr>
              <a:t>where </a:t>
            </a:r>
            <a:r>
              <a:rPr lang="en-US" b="1" dirty="0" smtClean="0">
                <a:solidFill>
                  <a:srgbClr val="000000"/>
                </a:solidFill>
                <a:latin typeface="Calibri" panose="020F0502020204030204" pitchFamily="34" charset="0"/>
                <a:cs typeface="Calibri" panose="020F0502020204030204" pitchFamily="34" charset="0"/>
              </a:rPr>
              <a:t>the distinct identification code is specified as the </a:t>
            </a:r>
            <a:r>
              <a:rPr lang="en-US" b="1" dirty="0" smtClean="0">
                <a:latin typeface="Calibri" panose="020F0502020204030204" pitchFamily="34" charset="0"/>
                <a:cs typeface="Calibri" panose="020F0502020204030204" pitchFamily="34" charset="0"/>
              </a:rPr>
              <a:t>donation identification number (DIC)</a:t>
            </a:r>
            <a:r>
              <a:rPr lang="en-US" dirty="0" smtClean="0">
                <a:latin typeface="Calibri" panose="020F0502020204030204" pitchFamily="34" charset="0"/>
                <a:cs typeface="Calibri" panose="020F0502020204030204" pitchFamily="34" charset="0"/>
              </a:rPr>
              <a:t>. The DIC can </a:t>
            </a:r>
            <a:r>
              <a:rPr lang="en-US" dirty="0">
                <a:latin typeface="Calibri" panose="020F0502020204030204" pitchFamily="34" charset="0"/>
                <a:cs typeface="Calibri" panose="020F0502020204030204" pitchFamily="34" charset="0"/>
              </a:rPr>
              <a:t>be parsed directly from the </a:t>
            </a:r>
            <a:r>
              <a:rPr lang="en-US" dirty="0" smtClean="0">
                <a:latin typeface="Calibri" panose="020F0502020204030204" pitchFamily="34" charset="0"/>
                <a:cs typeface="Calibri" panose="020F0502020204030204" pitchFamily="34" charset="0"/>
              </a:rPr>
              <a:t>medical device’s production identifier and will always be present. The DIC </a:t>
            </a:r>
            <a:r>
              <a:rPr lang="en-US" dirty="0">
                <a:latin typeface="Calibri" panose="020F0502020204030204" pitchFamily="34" charset="0"/>
                <a:cs typeface="Calibri" panose="020F0502020204030204" pitchFamily="34" charset="0"/>
              </a:rPr>
              <a:t>is globally </a:t>
            </a:r>
            <a:r>
              <a:rPr lang="en-US" dirty="0" smtClean="0">
                <a:latin typeface="Calibri" panose="020F0502020204030204" pitchFamily="34" charset="0"/>
                <a:cs typeface="Calibri" panose="020F0502020204030204" pitchFamily="34" charset="0"/>
              </a:rPr>
              <a:t>unique, maps </a:t>
            </a:r>
            <a:r>
              <a:rPr lang="en-US" dirty="0">
                <a:latin typeface="Calibri" panose="020F0502020204030204" pitchFamily="34" charset="0"/>
                <a:cs typeface="Calibri" panose="020F0502020204030204" pitchFamily="34" charset="0"/>
              </a:rPr>
              <a:t>to a unique donor </a:t>
            </a:r>
            <a:r>
              <a:rPr lang="en-US" dirty="0" smtClean="0">
                <a:latin typeface="Calibri" panose="020F0502020204030204" pitchFamily="34" charset="0"/>
                <a:cs typeface="Calibri" panose="020F0502020204030204" pitchFamily="34" charset="0"/>
              </a:rPr>
              <a:t>worldwide, and is </a:t>
            </a:r>
            <a:r>
              <a:rPr lang="en-US" dirty="0" smtClean="0"/>
              <a:t>compliant </a:t>
            </a:r>
            <a:r>
              <a:rPr lang="en-US" dirty="0"/>
              <a:t>with ISO/IEC </a:t>
            </a:r>
            <a:r>
              <a:rPr lang="en-US" dirty="0" smtClean="0"/>
              <a:t>15459-3.</a:t>
            </a:r>
            <a:endParaRPr lang="en-US" dirty="0"/>
          </a:p>
          <a:p>
            <a:pPr marL="0" indent="0">
              <a:buNone/>
            </a:pP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67285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0552"/>
            <a:ext cx="8006196" cy="839149"/>
          </a:xfrm>
        </p:spPr>
        <p:txBody>
          <a:bodyPr>
            <a:normAutofit/>
          </a:bodyPr>
          <a:lstStyle/>
          <a:p>
            <a:r>
              <a:rPr lang="en-US" sz="3200" dirty="0" smtClean="0"/>
              <a:t>ICCBBA</a:t>
            </a:r>
            <a:endParaRPr lang="en-US" sz="3200" dirty="0"/>
          </a:p>
        </p:txBody>
      </p:sp>
      <p:pic>
        <p:nvPicPr>
          <p:cNvPr id="5" name="Picture 4"/>
          <p:cNvPicPr>
            <a:picLocks noChangeAspect="1"/>
          </p:cNvPicPr>
          <p:nvPr/>
        </p:nvPicPr>
        <p:blipFill>
          <a:blip r:embed="rId3"/>
          <a:stretch>
            <a:fillRect/>
          </a:stretch>
        </p:blipFill>
        <p:spPr>
          <a:xfrm>
            <a:off x="526175" y="2449701"/>
            <a:ext cx="8211146" cy="3796551"/>
          </a:xfrm>
          <a:prstGeom prst="rect">
            <a:avLst/>
          </a:prstGeom>
        </p:spPr>
      </p:pic>
    </p:spTree>
    <p:custDataLst>
      <p:tags r:id="rId1"/>
    </p:custDataLst>
    <p:extLst>
      <p:ext uri="{BB962C8B-B14F-4D97-AF65-F5344CB8AC3E}">
        <p14:creationId xmlns:p14="http://schemas.microsoft.com/office/powerpoint/2010/main" val="193524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02" y="1597819"/>
            <a:ext cx="8006196" cy="839149"/>
          </a:xfrm>
        </p:spPr>
        <p:txBody>
          <a:bodyPr>
            <a:normAutofit/>
          </a:bodyPr>
          <a:lstStyle/>
          <a:p>
            <a:r>
              <a:rPr lang="en-US" dirty="0" smtClean="0"/>
              <a:t>ICCBBA</a:t>
            </a:r>
            <a:endParaRPr lang="en-US" dirty="0"/>
          </a:p>
        </p:txBody>
      </p:sp>
      <p:sp>
        <p:nvSpPr>
          <p:cNvPr id="3" name="Content Placeholder 2"/>
          <p:cNvSpPr>
            <a:spLocks noGrp="1"/>
          </p:cNvSpPr>
          <p:nvPr>
            <p:ph idx="1"/>
          </p:nvPr>
        </p:nvSpPr>
        <p:spPr>
          <a:xfrm>
            <a:off x="628650" y="2436968"/>
            <a:ext cx="7886700" cy="4118378"/>
          </a:xfrm>
        </p:spPr>
        <p:txBody>
          <a:bodyPr>
            <a:normAutofit/>
          </a:bodyPr>
          <a:lstStyle/>
          <a:p>
            <a:pPr marL="0" indent="0">
              <a:buNone/>
            </a:pPr>
            <a:r>
              <a:rPr lang="en-GB" sz="3200"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28650" y="2224808"/>
            <a:ext cx="7691102" cy="4542697"/>
          </a:xfrm>
          <a:prstGeom prst="rect">
            <a:avLst/>
          </a:prstGeom>
        </p:spPr>
      </p:pic>
    </p:spTree>
    <p:custDataLst>
      <p:tags r:id="rId1"/>
    </p:custDataLst>
    <p:extLst>
      <p:ext uri="{BB962C8B-B14F-4D97-AF65-F5344CB8AC3E}">
        <p14:creationId xmlns:p14="http://schemas.microsoft.com/office/powerpoint/2010/main" val="189368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49348"/>
            <a:ext cx="7886700" cy="839149"/>
          </a:xfrm>
        </p:spPr>
        <p:txBody>
          <a:bodyPr/>
          <a:lstStyle/>
          <a:p>
            <a:r>
              <a:rPr lang="en-US" dirty="0" smtClean="0"/>
              <a:t>Purpose</a:t>
            </a:r>
            <a:endParaRPr lang="en-US" dirty="0"/>
          </a:p>
        </p:txBody>
      </p:sp>
      <p:sp>
        <p:nvSpPr>
          <p:cNvPr id="3" name="Content Placeholder 2"/>
          <p:cNvSpPr>
            <a:spLocks noGrp="1"/>
          </p:cNvSpPr>
          <p:nvPr>
            <p:ph idx="1"/>
          </p:nvPr>
        </p:nvSpPr>
        <p:spPr>
          <a:xfrm>
            <a:off x="628650" y="2488484"/>
            <a:ext cx="7886700" cy="3636963"/>
          </a:xfrm>
        </p:spPr>
        <p:txBody>
          <a:bodyPr>
            <a:normAutofit/>
          </a:bodyPr>
          <a:lstStyle/>
          <a:p>
            <a:pPr marL="0" indent="0">
              <a:buNone/>
            </a:pPr>
            <a:r>
              <a:rPr lang="en-US" sz="3200" dirty="0">
                <a:latin typeface="Calibri" panose="020F0502020204030204" pitchFamily="34" charset="0"/>
                <a:cs typeface="Calibri" panose="020F0502020204030204" pitchFamily="34" charset="0"/>
              </a:rPr>
              <a:t>The </a:t>
            </a:r>
            <a:r>
              <a:rPr lang="en-US" sz="3200" dirty="0" smtClean="0">
                <a:latin typeface="Calibri" panose="020F0502020204030204" pitchFamily="34" charset="0"/>
                <a:cs typeface="Calibri" panose="020F0502020204030204" pitchFamily="34" charset="0"/>
              </a:rPr>
              <a:t>LUC Human Cells, Tissue, and Cellular and Tissue-based Products (HCT/P) work group </a:t>
            </a:r>
            <a:r>
              <a:rPr lang="en-US" sz="3200" dirty="0">
                <a:latin typeface="Calibri" panose="020F0502020204030204" pitchFamily="34" charset="0"/>
                <a:cs typeface="Calibri" panose="020F0502020204030204" pitchFamily="34" charset="0"/>
              </a:rPr>
              <a:t>will develop educational materials and guidance documents to address </a:t>
            </a:r>
            <a:r>
              <a:rPr lang="en-US" sz="3200" dirty="0" smtClean="0">
                <a:latin typeface="Calibri" panose="020F0502020204030204" pitchFamily="34" charset="0"/>
                <a:cs typeface="Calibri" panose="020F0502020204030204" pitchFamily="34" charset="0"/>
              </a:rPr>
              <a:t>tracking </a:t>
            </a:r>
            <a:r>
              <a:rPr lang="en-US" sz="3200" dirty="0">
                <a:latin typeface="Calibri" panose="020F0502020204030204" pitchFamily="34" charset="0"/>
                <a:cs typeface="Calibri" panose="020F0502020204030204" pitchFamily="34" charset="0"/>
              </a:rPr>
              <a:t>of medical devices containing </a:t>
            </a:r>
            <a:r>
              <a:rPr lang="en-US" sz="3200" dirty="0" smtClean="0">
                <a:latin typeface="Calibri" panose="020F0502020204030204" pitchFamily="34" charset="0"/>
                <a:cs typeface="Calibri" panose="020F0502020204030204" pitchFamily="34" charset="0"/>
              </a:rPr>
              <a:t>HCT/Ps. Representatives of the group are stakeholders </a:t>
            </a:r>
            <a:r>
              <a:rPr lang="en-US" sz="3200" dirty="0">
                <a:latin typeface="Calibri" panose="020F0502020204030204" pitchFamily="34" charset="0"/>
                <a:cs typeface="Calibri" panose="020F0502020204030204" pitchFamily="34" charset="0"/>
              </a:rPr>
              <a:t>from all parts of </a:t>
            </a:r>
            <a:r>
              <a:rPr lang="en-US" sz="3200" dirty="0" smtClean="0">
                <a:latin typeface="Calibri" panose="020F0502020204030204" pitchFamily="34" charset="0"/>
                <a:cs typeface="Calibri" panose="020F0502020204030204" pitchFamily="34" charset="0"/>
              </a:rPr>
              <a:t>the supply chain, including providers.  </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3662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1570368"/>
            <a:ext cx="8515351" cy="943081"/>
          </a:xfrm>
        </p:spPr>
        <p:txBody>
          <a:bodyPr>
            <a:noAutofit/>
          </a:bodyPr>
          <a:lstStyle/>
          <a:p>
            <a:r>
              <a:rPr lang="en-US" sz="3200" dirty="0"/>
              <a:t>The HCT/P work group will help to educate the UDI community about</a:t>
            </a:r>
            <a:r>
              <a:rPr lang="en-US" sz="3200" dirty="0" smtClean="0"/>
              <a:t>:</a:t>
            </a:r>
            <a:endParaRPr lang="en-US" sz="3200" dirty="0"/>
          </a:p>
        </p:txBody>
      </p:sp>
      <p:sp>
        <p:nvSpPr>
          <p:cNvPr id="3" name="Content Placeholder 2"/>
          <p:cNvSpPr>
            <a:spLocks noGrp="1"/>
          </p:cNvSpPr>
          <p:nvPr>
            <p:ph idx="1"/>
          </p:nvPr>
        </p:nvSpPr>
        <p:spPr>
          <a:xfrm>
            <a:off x="628648" y="2511380"/>
            <a:ext cx="7886700" cy="4346620"/>
          </a:xfrm>
        </p:spPr>
        <p:txBody>
          <a:bodyPr>
            <a:normAutofit fontScale="77500" lnSpcReduction="20000"/>
          </a:bodyPr>
          <a:lstStyle/>
          <a:p>
            <a:pPr lvl="0"/>
            <a:r>
              <a:rPr lang="en-GB" dirty="0">
                <a:latin typeface="Calibri" panose="020F0502020204030204" pitchFamily="34" charset="0"/>
                <a:cs typeface="Calibri" panose="020F0502020204030204" pitchFamily="34" charset="0"/>
              </a:rPr>
              <a:t>The unique characteristics of HCT/P that necessitate that they be managed differently than other medical devices;</a:t>
            </a:r>
          </a:p>
          <a:p>
            <a:pPr marL="0" lvl="0" indent="0">
              <a:buNone/>
            </a:pPr>
            <a:endParaRPr lang="en-US" sz="16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The need for traceability between donor and recipient as an essential tracking requirement for HCT/P in order to support rapid donor specific product recall on a national and international basis;</a:t>
            </a:r>
          </a:p>
          <a:p>
            <a:pPr marL="0" lvl="0" indent="0">
              <a:buNone/>
            </a:pPr>
            <a:endParaRPr lang="en-US" sz="16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The need to ensure harmonization of track and trace across all HCT/P products whether regulated as medical devices or </a:t>
            </a:r>
            <a:r>
              <a:rPr lang="en-GB" dirty="0" smtClean="0">
                <a:latin typeface="Calibri" panose="020F0502020204030204" pitchFamily="34" charset="0"/>
                <a:cs typeface="Calibri" panose="020F0502020204030204" pitchFamily="34" charset="0"/>
              </a:rPr>
              <a:t>biologic;</a:t>
            </a:r>
            <a:endParaRPr lang="en-GB" dirty="0">
              <a:latin typeface="Calibri" panose="020F0502020204030204" pitchFamily="34" charset="0"/>
              <a:cs typeface="Calibri" panose="020F0502020204030204" pitchFamily="34" charset="0"/>
            </a:endParaRPr>
          </a:p>
          <a:p>
            <a:pPr lvl="0"/>
            <a:endParaRPr lang="en-US" sz="16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The role of the distinct identification code production identifier that </a:t>
            </a:r>
            <a:r>
              <a:rPr lang="en-GB" dirty="0" smtClean="0">
                <a:latin typeface="Calibri" panose="020F0502020204030204" pitchFamily="34" charset="0"/>
                <a:cs typeface="Calibri" panose="020F0502020204030204" pitchFamily="34" charset="0"/>
              </a:rPr>
              <a:t>is </a:t>
            </a:r>
            <a:r>
              <a:rPr lang="en-GB" dirty="0">
                <a:latin typeface="Calibri" panose="020F0502020204030204" pitchFamily="34" charset="0"/>
                <a:cs typeface="Calibri" panose="020F0502020204030204" pitchFamily="34" charset="0"/>
              </a:rPr>
              <a:t>required for devices containing HCT/P; and,</a:t>
            </a:r>
          </a:p>
          <a:p>
            <a:pPr lvl="0"/>
            <a:endParaRPr lang="en-US" sz="2000" dirty="0">
              <a:latin typeface="Calibri" panose="020F0502020204030204" pitchFamily="34" charset="0"/>
              <a:cs typeface="Calibri" panose="020F0502020204030204" pitchFamily="34" charset="0"/>
            </a:endParaRPr>
          </a:p>
          <a:p>
            <a:pPr lvl="0"/>
            <a:r>
              <a:rPr lang="en-GB" dirty="0" smtClean="0">
                <a:latin typeface="Calibri" panose="020F0502020204030204" pitchFamily="34" charset="0"/>
                <a:cs typeface="Calibri" panose="020F0502020204030204" pitchFamily="34" charset="0"/>
              </a:rPr>
              <a:t>The need </a:t>
            </a:r>
            <a:r>
              <a:rPr lang="en-GB" dirty="0">
                <a:latin typeface="Calibri" panose="020F0502020204030204" pitchFamily="34" charset="0"/>
                <a:cs typeface="Calibri" panose="020F0502020204030204" pitchFamily="34" charset="0"/>
              </a:rPr>
              <a:t>for the distinct identification code to be parsed from the UDI </a:t>
            </a:r>
            <a:r>
              <a:rPr lang="en-GB" dirty="0" smtClean="0">
                <a:latin typeface="Calibri" panose="020F0502020204030204" pitchFamily="34" charset="0"/>
                <a:cs typeface="Calibri" panose="020F0502020204030204" pitchFamily="34" charset="0"/>
              </a:rPr>
              <a:t>to </a:t>
            </a:r>
            <a:r>
              <a:rPr lang="en-GB" dirty="0">
                <a:latin typeface="Calibri" panose="020F0502020204030204" pitchFamily="34" charset="0"/>
                <a:cs typeface="Calibri" panose="020F0502020204030204" pitchFamily="34" charset="0"/>
              </a:rPr>
              <a:t>meet 2015 edition Health IT certification criteria</a:t>
            </a:r>
            <a:r>
              <a:rPr lang="en-GB"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80349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8328"/>
            <a:ext cx="7886700" cy="839149"/>
          </a:xfrm>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Human cells, tissues, and cellular and tissue-based products (HCT/P) are widely used in healthcare</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Most of these products are regulated as biologics, but some products fall within the scope of medical devices</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HCT/Ps have unique characteristics that are not present for other healthcare products. </a:t>
            </a:r>
          </a:p>
        </p:txBody>
      </p:sp>
    </p:spTree>
    <p:custDataLst>
      <p:tags r:id="rId1"/>
    </p:custDataLst>
    <p:extLst>
      <p:ext uri="{BB962C8B-B14F-4D97-AF65-F5344CB8AC3E}">
        <p14:creationId xmlns:p14="http://schemas.microsoft.com/office/powerpoint/2010/main" val="65581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8838"/>
            <a:ext cx="7886700" cy="839149"/>
          </a:xfrm>
        </p:spPr>
        <p:txBody>
          <a:bodyPr/>
          <a:lstStyle/>
          <a:p>
            <a:r>
              <a:rPr lang="en-US" dirty="0" smtClean="0"/>
              <a:t>What is an HCT/Ps?</a:t>
            </a:r>
            <a:endParaRPr lang="en-US" dirty="0"/>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Human cells, tissues, and cellular and tissue-based products (HCT/Ps) </a:t>
            </a:r>
            <a:r>
              <a:rPr lang="en-US" dirty="0" smtClean="0">
                <a:latin typeface="Calibri" panose="020F0502020204030204" pitchFamily="34" charset="0"/>
                <a:cs typeface="Calibri" panose="020F0502020204030204" pitchFamily="34" charset="0"/>
              </a:rPr>
              <a:t>are articles </a:t>
            </a:r>
            <a:r>
              <a:rPr lang="en-US" dirty="0">
                <a:latin typeface="Calibri" panose="020F0502020204030204" pitchFamily="34" charset="0"/>
                <a:cs typeface="Calibri" panose="020F0502020204030204" pitchFamily="34" charset="0"/>
              </a:rPr>
              <a:t>containing or consisting of human cells or tissues that are intended for implantation, transplantation, infusion, or transfer into a human recipient</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1853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25" y="1725177"/>
            <a:ext cx="8051711" cy="4881093"/>
          </a:xfrm>
        </p:spPr>
        <p:txBody>
          <a:bodyPr>
            <a:normAutofit/>
          </a:bodyPr>
          <a:lstStyle/>
          <a:p>
            <a:pPr marL="0" indent="0">
              <a:buNone/>
            </a:pPr>
            <a:r>
              <a:rPr lang="en-US" sz="4300" b="1" dirty="0" smtClean="0">
                <a:solidFill>
                  <a:schemeClr val="accent6">
                    <a:lumMod val="75000"/>
                  </a:schemeClr>
                </a:solidFill>
              </a:rPr>
              <a:t>Important HCT/Ps Information </a:t>
            </a:r>
          </a:p>
          <a:p>
            <a:pPr lvl="0"/>
            <a:endParaRPr lang="en-GB" sz="900" dirty="0" smtClean="0">
              <a:latin typeface="Calibri" panose="020F0502020204030204" pitchFamily="34" charset="0"/>
              <a:cs typeface="Calibri" panose="020F0502020204030204" pitchFamily="34" charset="0"/>
            </a:endParaRPr>
          </a:p>
          <a:p>
            <a:pPr lvl="0"/>
            <a:r>
              <a:rPr lang="en-GB" sz="2400" dirty="0" smtClean="0">
                <a:latin typeface="Calibri" panose="020F0502020204030204" pitchFamily="34" charset="0"/>
                <a:cs typeface="Calibri" panose="020F0502020204030204" pitchFamily="34" charset="0"/>
              </a:rPr>
              <a:t>A </a:t>
            </a:r>
            <a:r>
              <a:rPr lang="en-GB" sz="2400" dirty="0">
                <a:latin typeface="Calibri" panose="020F0502020204030204" pitchFamily="34" charset="0"/>
                <a:cs typeface="Calibri" panose="020F0502020204030204" pitchFamily="34" charset="0"/>
              </a:rPr>
              <a:t>single donor can be the source of many different products, for example, one donor may donate skin, tendons, heart valves, and a wide range of bone products.  All of these different products share a common history</a:t>
            </a:r>
            <a:r>
              <a:rPr lang="en-GB"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lvl="0"/>
            <a:r>
              <a:rPr lang="en-GB" sz="2400" dirty="0">
                <a:latin typeface="Calibri" panose="020F0502020204030204" pitchFamily="34" charset="0"/>
                <a:cs typeface="Calibri" panose="020F0502020204030204" pitchFamily="34" charset="0"/>
              </a:rPr>
              <a:t>Some of the products prepared from one donor may fall within biologics regulation while other products from the same donor fall within medical device regulation</a:t>
            </a:r>
            <a:r>
              <a:rPr lang="en-GB"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lvl="0"/>
            <a:r>
              <a:rPr lang="en-GB" sz="2400" dirty="0">
                <a:latin typeface="Calibri" panose="020F0502020204030204" pitchFamily="34" charset="0"/>
                <a:cs typeface="Calibri" panose="020F0502020204030204" pitchFamily="34" charset="0"/>
              </a:rPr>
              <a:t>HCT/P carry a risk of disease transmission. </a:t>
            </a:r>
            <a:r>
              <a:rPr lang="en-GB" sz="2400" dirty="0" smtClean="0">
                <a:latin typeface="Calibri" panose="020F0502020204030204" pitchFamily="34" charset="0"/>
                <a:cs typeface="Calibri" panose="020F0502020204030204" pitchFamily="34" charset="0"/>
              </a:rPr>
              <a:t>While </a:t>
            </a:r>
            <a:r>
              <a:rPr lang="en-GB" sz="2400" dirty="0">
                <a:latin typeface="Calibri" panose="020F0502020204030204" pitchFamily="34" charset="0"/>
                <a:cs typeface="Calibri" panose="020F0502020204030204" pitchFamily="34" charset="0"/>
              </a:rPr>
              <a:t>this risk is minimized by testing and processing, it can never be entirely eliminated.  </a:t>
            </a:r>
            <a:endParaRPr lang="en-US" sz="24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194286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959270" y="1395786"/>
            <a:ext cx="6922602" cy="5342234"/>
          </a:xfrm>
          <a:prstGeom prst="rect">
            <a:avLst/>
          </a:prstGeom>
        </p:spPr>
      </p:pic>
    </p:spTree>
    <p:custDataLst>
      <p:tags r:id="rId1"/>
    </p:custDataLst>
    <p:extLst>
      <p:ext uri="{BB962C8B-B14F-4D97-AF65-F5344CB8AC3E}">
        <p14:creationId xmlns:p14="http://schemas.microsoft.com/office/powerpoint/2010/main" val="970509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UC Presentation Template_2018">
  <a:themeElements>
    <a:clrScheme name="Custom 1">
      <a:dk1>
        <a:srgbClr val="FDB813"/>
      </a:dk1>
      <a:lt1>
        <a:srgbClr val="FFFFFF"/>
      </a:lt1>
      <a:dk2>
        <a:srgbClr val="00458B"/>
      </a:dk2>
      <a:lt2>
        <a:srgbClr val="484D55"/>
      </a:lt2>
      <a:accent1>
        <a:srgbClr val="75BB43"/>
      </a:accent1>
      <a:accent2>
        <a:srgbClr val="FEDC4E"/>
      </a:accent2>
      <a:accent3>
        <a:srgbClr val="ED2444"/>
      </a:accent3>
      <a:accent4>
        <a:srgbClr val="5D0823"/>
      </a:accent4>
      <a:accent5>
        <a:srgbClr val="BEE6F7"/>
      </a:accent5>
      <a:accent6>
        <a:srgbClr val="58B6E6"/>
      </a:accent6>
      <a:hlink>
        <a:srgbClr val="557EBF"/>
      </a:hlink>
      <a:folHlink>
        <a:srgbClr val="0053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2026</Words>
  <Application>Microsoft Office PowerPoint</Application>
  <PresentationFormat>On-screen Show (4:3)</PresentationFormat>
  <Paragraphs>229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LUC Presentation Template_2018</vt:lpstr>
      <vt:lpstr>Human Cells, Tissues, and Cellular and Tissue-Based Products (HCT/P) Work Group</vt:lpstr>
      <vt:lpstr>Work Group Members</vt:lpstr>
      <vt:lpstr>Work Group Members</vt:lpstr>
      <vt:lpstr>Purpose</vt:lpstr>
      <vt:lpstr>The HCT/P work group will help to educate the UDI community about:</vt:lpstr>
      <vt:lpstr>Background</vt:lpstr>
      <vt:lpstr>What is an HCT/Ps?</vt:lpstr>
      <vt:lpstr>PowerPoint Presentation</vt:lpstr>
      <vt:lpstr>PowerPoint Presentation</vt:lpstr>
      <vt:lpstr>HCT/Ps Examples</vt:lpstr>
      <vt:lpstr>Non-HCT/Ps Examples</vt:lpstr>
      <vt:lpstr>HCT/Ps Regulations</vt:lpstr>
      <vt:lpstr>FDA 21 CFR Part 1271.20</vt:lpstr>
      <vt:lpstr>FDA 21 CFR Subpart D Current Good Tissue Practice</vt:lpstr>
      <vt:lpstr>FDA UDI Rule</vt:lpstr>
      <vt:lpstr>FDA UDI Rule</vt:lpstr>
      <vt:lpstr>FDA UDI Labeling Requirements</vt:lpstr>
      <vt:lpstr>FDA UDI Label Issuing Agencies</vt:lpstr>
      <vt:lpstr>FDA GUDID</vt:lpstr>
      <vt:lpstr>FDA GUDID</vt:lpstr>
      <vt:lpstr>UDI and EHRs</vt:lpstr>
      <vt:lpstr>EHRs to include UDI</vt:lpstr>
      <vt:lpstr>UDI, HCT/Ps and EHRs</vt:lpstr>
      <vt:lpstr>Appendix</vt:lpstr>
      <vt:lpstr>FDA UDI Label Issuing Agencies</vt:lpstr>
      <vt:lpstr>FDA UDI Label Issuing Agencies</vt:lpstr>
      <vt:lpstr>FDA UDI Label Issuing Agencies</vt:lpstr>
      <vt:lpstr>GS1</vt:lpstr>
      <vt:lpstr>GS1</vt:lpstr>
      <vt:lpstr>HIBCC</vt:lpstr>
      <vt:lpstr>HIBCC</vt:lpstr>
      <vt:lpstr>HIBCC</vt:lpstr>
      <vt:lpstr>HIBCC    Linear Concatenated Barcode</vt:lpstr>
      <vt:lpstr>HIBCC  Linear Non-concatenated Barcode</vt:lpstr>
      <vt:lpstr>HIBCC</vt:lpstr>
      <vt:lpstr>ICCBBA</vt:lpstr>
      <vt:lpstr>ICCBBA</vt:lpstr>
      <vt:lpstr>ICCBBA</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John</dc:creator>
  <cp:lastModifiedBy>Lipowicz, Agnes</cp:lastModifiedBy>
  <cp:revision>80</cp:revision>
  <dcterms:created xsi:type="dcterms:W3CDTF">2016-09-16T20:56:29Z</dcterms:created>
  <dcterms:modified xsi:type="dcterms:W3CDTF">2018-07-06T21:01:34Z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9F9EBBB9-EB44-4A34-9AC2-6A2DE1CABDEE</vt:lpwstr>
  </property>
  <property fmtid="{D5CDD505-2E9C-101B-9397-08002B2CF9AE}" pid="3" name="ArticulatePath">
    <vt:lpwstr>LUC HCTP WG Presentation v2</vt:lpwstr>
  </property>
</Properties>
</file>