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2" r:id="rId7"/>
    <p:sldId id="263" r:id="rId8"/>
    <p:sldId id="270" r:id="rId9"/>
    <p:sldId id="264" r:id="rId10"/>
    <p:sldId id="265" r:id="rId11"/>
    <p:sldId id="266" r:id="rId12"/>
    <p:sldId id="267" r:id="rId13"/>
    <p:sldId id="268" r:id="rId14"/>
    <p:sldId id="269"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6" autoAdjust="0"/>
    <p:restoredTop sz="94660"/>
  </p:normalViewPr>
  <p:slideViewPr>
    <p:cSldViewPr snapToGrid="0">
      <p:cViewPr varScale="1">
        <p:scale>
          <a:sx n="105" d="100"/>
          <a:sy n="105"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F7C8-4AF7-3E5C-BD1A-B33FE0790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99B8D7-93B1-EE47-E7B0-55C1C2A55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9C1BBF-80BE-6173-EE63-8160AF175B22}"/>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5" name="Footer Placeholder 4">
            <a:extLst>
              <a:ext uri="{FF2B5EF4-FFF2-40B4-BE49-F238E27FC236}">
                <a16:creationId xmlns:a16="http://schemas.microsoft.com/office/drawing/2014/main" id="{2ECBF15C-797D-9114-2A8D-CFAAFCE24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773AC-27F2-AC40-19CA-E7F10B4C3118}"/>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417622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E121-8515-12C3-83BC-2BEB0D62A8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AA88C6-809F-F76B-6589-D3A753853A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4D9A9-4F77-9A6B-AC37-D6FBD56D708D}"/>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5" name="Footer Placeholder 4">
            <a:extLst>
              <a:ext uri="{FF2B5EF4-FFF2-40B4-BE49-F238E27FC236}">
                <a16:creationId xmlns:a16="http://schemas.microsoft.com/office/drawing/2014/main" id="{41D42021-726C-E489-1A7F-DDD72F113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4A4FB-9E4D-079D-5735-103690715CEE}"/>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148866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26F60-3340-863D-32E0-CA7DB18E0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3C7934-19F4-1950-63CB-B25423D356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C2CC5-C628-AF9E-7585-5ECFF151C646}"/>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5" name="Footer Placeholder 4">
            <a:extLst>
              <a:ext uri="{FF2B5EF4-FFF2-40B4-BE49-F238E27FC236}">
                <a16:creationId xmlns:a16="http://schemas.microsoft.com/office/drawing/2014/main" id="{B350FDAD-377B-54D2-473A-5DD5E8F85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CA673-87DF-AD70-62F9-0A6E5140AF9F}"/>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381058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2A67-C4A2-1D23-13A0-004A1CB34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516514-C894-DC0C-29B7-AF66921E33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0A538-FB89-DD07-99F3-25B490C51BDA}"/>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5" name="Footer Placeholder 4">
            <a:extLst>
              <a:ext uri="{FF2B5EF4-FFF2-40B4-BE49-F238E27FC236}">
                <a16:creationId xmlns:a16="http://schemas.microsoft.com/office/drawing/2014/main" id="{4A15B926-DC3E-674F-CB74-93AD8C617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646BF-15EA-A092-5A85-856979F9AE56}"/>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342790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9697-B01E-53CD-E389-B4F877BEF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621CF0-E77E-580F-EA10-A918B8E38F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B02D36-B4BF-DF8D-618A-39E5324EBA8C}"/>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5" name="Footer Placeholder 4">
            <a:extLst>
              <a:ext uri="{FF2B5EF4-FFF2-40B4-BE49-F238E27FC236}">
                <a16:creationId xmlns:a16="http://schemas.microsoft.com/office/drawing/2014/main" id="{DFB9922F-D079-809C-755C-D89D70C80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6EB75-A0AE-253B-FFFD-920B44E57315}"/>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77396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0749-F938-95DB-D170-F855170B1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6A451-0D89-DEBC-7AE6-1AEFF93FA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083F7-9BCD-0370-3FC6-03577969AC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3F74FF-C2A8-2988-5E8F-988FB7C44773}"/>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6" name="Footer Placeholder 5">
            <a:extLst>
              <a:ext uri="{FF2B5EF4-FFF2-40B4-BE49-F238E27FC236}">
                <a16:creationId xmlns:a16="http://schemas.microsoft.com/office/drawing/2014/main" id="{34A5C214-EF1C-D9C1-7E2A-3627CD671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C557A-961C-9E01-A6B1-46EB3E44E6E1}"/>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178943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08F6-125A-E48E-8139-8798E63FA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D84F9D-9FC5-3FED-29C2-F273DD5C3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99700A-6AB3-89DC-A256-A482FC5BCC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B3C8BE-93FD-30DC-7524-2CC3EA44D0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B11711-6B96-38E7-3CE0-1F1178E6A0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31BBE4-96C1-1F5E-FF4C-55B49A89DA06}"/>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8" name="Footer Placeholder 7">
            <a:extLst>
              <a:ext uri="{FF2B5EF4-FFF2-40B4-BE49-F238E27FC236}">
                <a16:creationId xmlns:a16="http://schemas.microsoft.com/office/drawing/2014/main" id="{4C286EC0-0862-A704-FD53-CC1F3310E3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343B97-50D7-F435-B5CB-F52911CA911B}"/>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419134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0685-75DF-07C4-9273-A0B6461B52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C20AF4-2EA5-70D2-2CFC-CBCFD1EB7F99}"/>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4" name="Footer Placeholder 3">
            <a:extLst>
              <a:ext uri="{FF2B5EF4-FFF2-40B4-BE49-F238E27FC236}">
                <a16:creationId xmlns:a16="http://schemas.microsoft.com/office/drawing/2014/main" id="{6AFA22F0-D2B0-68F4-F0AB-85B8A77157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C4CE2-214B-F38B-42F4-C77CF790D3A9}"/>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64374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14A759-22B4-029C-8BC5-A5A1F1C3685E}"/>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3" name="Footer Placeholder 2">
            <a:extLst>
              <a:ext uri="{FF2B5EF4-FFF2-40B4-BE49-F238E27FC236}">
                <a16:creationId xmlns:a16="http://schemas.microsoft.com/office/drawing/2014/main" id="{C9140088-F7F3-D284-7716-FC919F4947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8CBED1-50F0-538D-0A51-CE29E2222331}"/>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112580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B79A-F392-1F45-0E67-1C60BCB6F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AE1FEB-8BDF-2E98-79BD-E36B9885A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CEFD56-219E-29E5-677F-2B55371AB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5DEB5-4C73-AF00-2DC0-92888217E0FF}"/>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6" name="Footer Placeholder 5">
            <a:extLst>
              <a:ext uri="{FF2B5EF4-FFF2-40B4-BE49-F238E27FC236}">
                <a16:creationId xmlns:a16="http://schemas.microsoft.com/office/drawing/2014/main" id="{8EEA5297-5F30-0070-CDF5-DEC5246FE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6612E-FB78-A062-2C29-05D0F03C96C9}"/>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84616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2FD9-A515-B396-22C7-14BD2DA6A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C89F78-0FF9-3FA6-6546-85DDDB64F9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282589-78A8-CF0A-FFBF-B8D45BDDD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15545-5E66-AD0C-6E2A-292BC7854B98}"/>
              </a:ext>
            </a:extLst>
          </p:cNvPr>
          <p:cNvSpPr>
            <a:spLocks noGrp="1"/>
          </p:cNvSpPr>
          <p:nvPr>
            <p:ph type="dt" sz="half" idx="10"/>
          </p:nvPr>
        </p:nvSpPr>
        <p:spPr/>
        <p:txBody>
          <a:bodyPr/>
          <a:lstStyle/>
          <a:p>
            <a:fld id="{D2404655-265F-40A1-921A-03A3FE9974FF}" type="datetimeFigureOut">
              <a:rPr lang="en-US" smtClean="0"/>
              <a:t>3/7/2025</a:t>
            </a:fld>
            <a:endParaRPr lang="en-US"/>
          </a:p>
        </p:txBody>
      </p:sp>
      <p:sp>
        <p:nvSpPr>
          <p:cNvPr id="6" name="Footer Placeholder 5">
            <a:extLst>
              <a:ext uri="{FF2B5EF4-FFF2-40B4-BE49-F238E27FC236}">
                <a16:creationId xmlns:a16="http://schemas.microsoft.com/office/drawing/2014/main" id="{E82722BD-470C-5F32-AC11-FC75DA1CBC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8F6FF-4D9F-FFF6-1FCD-1070D35B4428}"/>
              </a:ext>
            </a:extLst>
          </p:cNvPr>
          <p:cNvSpPr>
            <a:spLocks noGrp="1"/>
          </p:cNvSpPr>
          <p:nvPr>
            <p:ph type="sldNum" sz="quarter" idx="12"/>
          </p:nvPr>
        </p:nvSpPr>
        <p:spPr/>
        <p:txBody>
          <a:bodyPr/>
          <a:lstStyle/>
          <a:p>
            <a:fld id="{45285533-80CD-40B2-BBEA-21B370F2B174}" type="slidenum">
              <a:rPr lang="en-US" smtClean="0"/>
              <a:t>‹#›</a:t>
            </a:fld>
            <a:endParaRPr lang="en-US"/>
          </a:p>
        </p:txBody>
      </p:sp>
    </p:spTree>
    <p:extLst>
      <p:ext uri="{BB962C8B-B14F-4D97-AF65-F5344CB8AC3E}">
        <p14:creationId xmlns:p14="http://schemas.microsoft.com/office/powerpoint/2010/main" val="425921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8C434-D3BB-F58C-366A-6CD8ECB009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80A98C-5903-E33B-30AD-AD62460CF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B1236-0DB2-850D-43A4-C62CBFCAC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404655-265F-40A1-921A-03A3FE9974FF}" type="datetimeFigureOut">
              <a:rPr lang="en-US" smtClean="0"/>
              <a:t>3/7/2025</a:t>
            </a:fld>
            <a:endParaRPr lang="en-US"/>
          </a:p>
        </p:txBody>
      </p:sp>
      <p:sp>
        <p:nvSpPr>
          <p:cNvPr id="5" name="Footer Placeholder 4">
            <a:extLst>
              <a:ext uri="{FF2B5EF4-FFF2-40B4-BE49-F238E27FC236}">
                <a16:creationId xmlns:a16="http://schemas.microsoft.com/office/drawing/2014/main" id="{CFA69C7A-9AD6-9972-625A-4F50EF26F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AE5725-E943-AF62-8062-8B055E6BE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285533-80CD-40B2-BBEA-21B370F2B174}" type="slidenum">
              <a:rPr lang="en-US" smtClean="0"/>
              <a:t>‹#›</a:t>
            </a:fld>
            <a:endParaRPr lang="en-US"/>
          </a:p>
        </p:txBody>
      </p:sp>
    </p:spTree>
    <p:extLst>
      <p:ext uri="{BB962C8B-B14F-4D97-AF65-F5344CB8AC3E}">
        <p14:creationId xmlns:p14="http://schemas.microsoft.com/office/powerpoint/2010/main" val="329151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ahrmm.org/education/cmrp-vilt"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hrmm.org/get-involved/membership/join" TargetMode="External"/><Relationship Id="rId2" Type="http://schemas.openxmlformats.org/officeDocument/2006/relationships/hyperlink" Target="mailto:emilkes@aha.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hrmm.org/education/fundamentals/introduction-to-procurement" TargetMode="External"/><Relationship Id="rId7" Type="http://schemas.openxmlformats.org/officeDocument/2006/relationships/hyperlink" Target="https://www.ahrmm.org/education/fundamentals/become-a-cmrp" TargetMode="External"/><Relationship Id="rId2" Type="http://schemas.openxmlformats.org/officeDocument/2006/relationships/hyperlink" Target="https://www.ahrmm.org/education/fundamentals" TargetMode="External"/><Relationship Id="rId1" Type="http://schemas.openxmlformats.org/officeDocument/2006/relationships/slideLayout" Target="../slideLayouts/slideLayout2.xml"/><Relationship Id="rId6" Type="http://schemas.openxmlformats.org/officeDocument/2006/relationships/hyperlink" Target="https://www.ahrmm.org/education/fundamentals/the-what-and-why-of-udi" TargetMode="External"/><Relationship Id="rId5" Type="http://schemas.openxmlformats.org/officeDocument/2006/relationships/hyperlink" Target="https://www.ahrmm.org/education/fundamentals/introduction-to-cqo" TargetMode="External"/><Relationship Id="rId4" Type="http://schemas.openxmlformats.org/officeDocument/2006/relationships/hyperlink" Target="https://www.ahrmm.org/education/fundamentals/introduction-to-inventory-manage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ahrmm.org/education/academy"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ahrmm.org/education/leadership-foundation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4F754-00F9-8E91-4994-998FA2383E71}"/>
              </a:ext>
            </a:extLst>
          </p:cNvPr>
          <p:cNvSpPr>
            <a:spLocks noGrp="1"/>
          </p:cNvSpPr>
          <p:nvPr>
            <p:ph type="ctrTitle"/>
          </p:nvPr>
        </p:nvSpPr>
        <p:spPr/>
        <p:txBody>
          <a:bodyPr>
            <a:normAutofit/>
          </a:bodyPr>
          <a:lstStyle/>
          <a:p>
            <a:r>
              <a:rPr lang="en-US" dirty="0"/>
              <a:t> </a:t>
            </a:r>
          </a:p>
        </p:txBody>
      </p:sp>
      <p:sp>
        <p:nvSpPr>
          <p:cNvPr id="3" name="Subtitle 2">
            <a:extLst>
              <a:ext uri="{FF2B5EF4-FFF2-40B4-BE49-F238E27FC236}">
                <a16:creationId xmlns:a16="http://schemas.microsoft.com/office/drawing/2014/main" id="{452C08E3-D843-BD6C-D2C2-45A39CC2B35F}"/>
              </a:ext>
            </a:extLst>
          </p:cNvPr>
          <p:cNvSpPr>
            <a:spLocks noGrp="1"/>
          </p:cNvSpPr>
          <p:nvPr>
            <p:ph type="subTitle" idx="1"/>
          </p:nvPr>
        </p:nvSpPr>
        <p:spPr>
          <a:xfrm>
            <a:off x="1524000" y="4303142"/>
            <a:ext cx="9144000" cy="1655762"/>
          </a:xfrm>
        </p:spPr>
        <p:txBody>
          <a:bodyPr>
            <a:normAutofit/>
          </a:bodyPr>
          <a:lstStyle/>
          <a:p>
            <a:r>
              <a:rPr lang="en-US" sz="4800" dirty="0"/>
              <a:t>Chapter Scholarship Program</a:t>
            </a:r>
          </a:p>
          <a:p>
            <a:r>
              <a:rPr lang="en-US" sz="4800" dirty="0"/>
              <a:t>2025</a:t>
            </a:r>
          </a:p>
        </p:txBody>
      </p:sp>
      <p:pic>
        <p:nvPicPr>
          <p:cNvPr id="6" name="Picture 5">
            <a:extLst>
              <a:ext uri="{FF2B5EF4-FFF2-40B4-BE49-F238E27FC236}">
                <a16:creationId xmlns:a16="http://schemas.microsoft.com/office/drawing/2014/main" id="{9A87055D-5AC4-DCC8-360D-EFBD5CFFA80C}"/>
              </a:ext>
            </a:extLst>
          </p:cNvPr>
          <p:cNvPicPr>
            <a:picLocks noChangeAspect="1"/>
          </p:cNvPicPr>
          <p:nvPr/>
        </p:nvPicPr>
        <p:blipFill>
          <a:blip r:embed="rId2">
            <a:alphaModFix/>
            <a:extLst>
              <a:ext uri="{28A0092B-C50C-407E-A947-70E740481C1C}">
                <a14:useLocalDpi xmlns:a14="http://schemas.microsoft.com/office/drawing/2010/main" val="0"/>
              </a:ext>
            </a:extLst>
          </a:blip>
          <a:srcRect t="17327" b="10278"/>
          <a:stretch/>
        </p:blipFill>
        <p:spPr>
          <a:xfrm>
            <a:off x="1239284" y="446025"/>
            <a:ext cx="8942514" cy="3236976"/>
          </a:xfrm>
          <a:prstGeom prst="rect">
            <a:avLst/>
          </a:prstGeom>
        </p:spPr>
      </p:pic>
    </p:spTree>
    <p:extLst>
      <p:ext uri="{BB962C8B-B14F-4D97-AF65-F5344CB8AC3E}">
        <p14:creationId xmlns:p14="http://schemas.microsoft.com/office/powerpoint/2010/main" val="351689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4F231-88F7-C188-6AFA-1448A00AF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4B7AB-A611-3DE6-3F47-BF2AA98D9219}"/>
              </a:ext>
            </a:extLst>
          </p:cNvPr>
          <p:cNvSpPr>
            <a:spLocks noGrp="1"/>
          </p:cNvSpPr>
          <p:nvPr>
            <p:ph type="title"/>
          </p:nvPr>
        </p:nvSpPr>
        <p:spPr/>
        <p:txBody>
          <a:bodyPr/>
          <a:lstStyle/>
          <a:p>
            <a:r>
              <a:rPr lang="en-US" dirty="0"/>
              <a:t>Scholarship 4: CMRP Test</a:t>
            </a:r>
          </a:p>
        </p:txBody>
      </p:sp>
      <p:sp>
        <p:nvSpPr>
          <p:cNvPr id="4" name="Content Placeholder 3">
            <a:extLst>
              <a:ext uri="{FF2B5EF4-FFF2-40B4-BE49-F238E27FC236}">
                <a16:creationId xmlns:a16="http://schemas.microsoft.com/office/drawing/2014/main" id="{CEA92E0B-0B7A-23EB-2AB6-036A250AE99C}"/>
              </a:ext>
            </a:extLst>
          </p:cNvPr>
          <p:cNvSpPr>
            <a:spLocks noGrp="1"/>
          </p:cNvSpPr>
          <p:nvPr>
            <p:ph sz="half" idx="1"/>
          </p:nvPr>
        </p:nvSpPr>
        <p:spPr/>
        <p:txBody>
          <a:bodyPr>
            <a:normAutofit/>
          </a:bodyPr>
          <a:lstStyle/>
          <a:p>
            <a:r>
              <a:rPr lang="en-US" sz="1800" kern="100" dirty="0">
                <a:solidFill>
                  <a:srgbClr val="000000"/>
                </a:solidFill>
                <a:ea typeface="Aptos" panose="020B0004020202020204" pitchFamily="34" charset="0"/>
                <a:cs typeface="Times New Roman" panose="02020603050405020304" pitchFamily="18" charset="0"/>
              </a:rPr>
              <a:t>CMRP is the c</a:t>
            </a:r>
            <a:r>
              <a:rPr lang="en-US" sz="1800" kern="100" dirty="0">
                <a:solidFill>
                  <a:srgbClr val="000000"/>
                </a:solidFill>
                <a:effectLst/>
                <a:ea typeface="Aptos" panose="020B0004020202020204" pitchFamily="34" charset="0"/>
                <a:cs typeface="Times New Roman" panose="02020603050405020304" pitchFamily="18" charset="0"/>
              </a:rPr>
              <a:t>ertification </a:t>
            </a:r>
            <a:r>
              <a:rPr lang="en-US" sz="1800" kern="100" dirty="0">
                <a:solidFill>
                  <a:srgbClr val="000000"/>
                </a:solidFill>
                <a:ea typeface="Aptos" panose="020B0004020202020204" pitchFamily="34" charset="0"/>
                <a:cs typeface="Times New Roman" panose="02020603050405020304" pitchFamily="18" charset="0"/>
              </a:rPr>
              <a:t>for healthcare </a:t>
            </a:r>
            <a:r>
              <a:rPr lang="en-US" sz="1800" kern="100" dirty="0">
                <a:solidFill>
                  <a:srgbClr val="000000"/>
                </a:solidFill>
                <a:effectLst/>
                <a:ea typeface="Aptos" panose="020B0004020202020204" pitchFamily="34" charset="0"/>
                <a:cs typeface="Times New Roman" panose="02020603050405020304" pitchFamily="18" charset="0"/>
              </a:rPr>
              <a:t>supply chain professionals.</a:t>
            </a:r>
          </a:p>
          <a:p>
            <a:r>
              <a:rPr lang="en-US" sz="1800" kern="100" dirty="0">
                <a:solidFill>
                  <a:srgbClr val="000000"/>
                </a:solidFill>
                <a:ea typeface="Aptos" panose="020B0004020202020204" pitchFamily="34" charset="0"/>
                <a:cs typeface="Times New Roman" panose="02020603050405020304" pitchFamily="18" charset="0"/>
              </a:rPr>
              <a:t>Exhibits</a:t>
            </a:r>
            <a:r>
              <a:rPr lang="en-US" sz="1800" kern="100" dirty="0">
                <a:solidFill>
                  <a:srgbClr val="000000"/>
                </a:solidFill>
                <a:effectLst/>
                <a:ea typeface="Aptos" panose="020B0004020202020204" pitchFamily="34" charset="0"/>
                <a:cs typeface="Times New Roman" panose="02020603050405020304" pitchFamily="18" charset="0"/>
              </a:rPr>
              <a:t> knowledge of effective management of the quality and affordability of patient care. </a:t>
            </a:r>
          </a:p>
          <a:p>
            <a:r>
              <a:rPr lang="en-US" sz="1800" kern="100" dirty="0">
                <a:solidFill>
                  <a:srgbClr val="000000"/>
                </a:solidFill>
                <a:effectLst/>
                <a:ea typeface="Aptos" panose="020B0004020202020204" pitchFamily="34" charset="0"/>
                <a:cs typeface="Times New Roman" panose="02020603050405020304" pitchFamily="18" charset="0"/>
              </a:rPr>
              <a:t>Applicants pay for the CMRP upfront</a:t>
            </a:r>
            <a:r>
              <a:rPr lang="en-US" sz="1800" kern="100" dirty="0">
                <a:solidFill>
                  <a:srgbClr val="000000"/>
                </a:solidFill>
                <a:ea typeface="Aptos" panose="020B0004020202020204" pitchFamily="34" charset="0"/>
                <a:cs typeface="Times New Roman" panose="02020603050405020304" pitchFamily="18" charset="0"/>
              </a:rPr>
              <a:t>.</a:t>
            </a:r>
          </a:p>
          <a:p>
            <a:r>
              <a:rPr lang="en-US" sz="1800" kern="100" dirty="0">
                <a:solidFill>
                  <a:srgbClr val="000000"/>
                </a:solidFill>
                <a:effectLst/>
                <a:ea typeface="Aptos" panose="020B0004020202020204" pitchFamily="34" charset="0"/>
                <a:cs typeface="Times New Roman" panose="02020603050405020304" pitchFamily="18" charset="0"/>
              </a:rPr>
              <a:t>Scholarship will provide reimbursement upon successful completion.</a:t>
            </a:r>
            <a:endParaRPr lang="en-US" sz="1800" kern="100" dirty="0">
              <a:effectLst/>
              <a:ea typeface="Aptos" panose="020B0004020202020204" pitchFamily="34" charset="0"/>
              <a:cs typeface="Times New Roman" panose="02020603050405020304" pitchFamily="18" charset="0"/>
            </a:endParaRPr>
          </a:p>
          <a:p>
            <a:endParaRPr lang="en-US" dirty="0"/>
          </a:p>
          <a:p>
            <a:r>
              <a:rPr lang="en-US" sz="2000" b="1" kern="100" dirty="0">
                <a:effectLst/>
                <a:ea typeface="Aptos" panose="020B0004020202020204" pitchFamily="34" charset="0"/>
                <a:cs typeface="Times New Roman" panose="02020603050405020304" pitchFamily="18" charset="0"/>
              </a:rPr>
              <a:t>Prerequisites </a:t>
            </a:r>
          </a:p>
          <a:p>
            <a:pPr lvl="1"/>
            <a:r>
              <a:rPr lang="en-US" sz="1800" kern="100" dirty="0">
                <a:effectLst/>
                <a:ea typeface="Aptos" panose="020B0004020202020204" pitchFamily="34" charset="0"/>
                <a:cs typeface="Times New Roman" panose="02020603050405020304" pitchFamily="18" charset="0"/>
              </a:rPr>
              <a:t>AHRMM Membership, Successful completion of CMRP</a:t>
            </a:r>
            <a:endParaRPr lang="en-US" dirty="0"/>
          </a:p>
        </p:txBody>
      </p:sp>
      <p:sp>
        <p:nvSpPr>
          <p:cNvPr id="5" name="Content Placeholder 4">
            <a:extLst>
              <a:ext uri="{FF2B5EF4-FFF2-40B4-BE49-F238E27FC236}">
                <a16:creationId xmlns:a16="http://schemas.microsoft.com/office/drawing/2014/main" id="{3FB51ECC-9045-A5F7-0957-F64A71B8ACC5}"/>
              </a:ext>
            </a:extLst>
          </p:cNvPr>
          <p:cNvSpPr>
            <a:spLocks noGrp="1"/>
          </p:cNvSpPr>
          <p:nvPr>
            <p:ph sz="half" idx="2"/>
          </p:nvPr>
        </p:nvSpPr>
        <p:spPr>
          <a:xfrm>
            <a:off x="6172199" y="1825625"/>
            <a:ext cx="5490713" cy="4351338"/>
          </a:xfrm>
        </p:spPr>
        <p:txBody>
          <a:bodyPr>
            <a:normAutofit/>
          </a:bodyPr>
          <a:lstStyle/>
          <a:p>
            <a:pPr marL="0" indent="0">
              <a:lnSpc>
                <a:spcPct val="107000"/>
              </a:lnSpc>
              <a:spcAft>
                <a:spcPts val="800"/>
              </a:spcAft>
              <a:buNone/>
            </a:pPr>
            <a:r>
              <a:rPr lang="en-US" sz="2000" b="1" kern="100" dirty="0">
                <a:solidFill>
                  <a:srgbClr val="074F6A"/>
                </a:solidFill>
                <a:effectLst/>
                <a:ea typeface="Aptos" panose="020B0004020202020204" pitchFamily="34" charset="0"/>
                <a:cs typeface="Times New Roman" panose="02020603050405020304" pitchFamily="18" charset="0"/>
              </a:rPr>
              <a:t>Costs</a:t>
            </a:r>
            <a:endParaRPr lang="en-US" sz="20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solidFill>
                  <a:srgbClr val="000000"/>
                </a:solidFill>
                <a:effectLst/>
                <a:ea typeface="Aptos" panose="020B0004020202020204" pitchFamily="34" charset="0"/>
                <a:cs typeface="Times New Roman" panose="02020603050405020304" pitchFamily="18" charset="0"/>
              </a:rPr>
              <a:t>Cost per Exam: $275 </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solidFill>
                  <a:srgbClr val="000000"/>
                </a:solidFill>
                <a:effectLst/>
                <a:ea typeface="Aptos" panose="020B0004020202020204" pitchFamily="34" charset="0"/>
                <a:cs typeface="Times New Roman" panose="02020603050405020304" pitchFamily="18" charset="0"/>
              </a:rPr>
              <a:t>AHRMM discount: 20%</a:t>
            </a:r>
          </a:p>
          <a:p>
            <a:pPr marL="0" marR="0" indent="0">
              <a:lnSpc>
                <a:spcPct val="107000"/>
              </a:lnSpc>
              <a:spcAft>
                <a:spcPts val="800"/>
              </a:spcAft>
              <a:buNone/>
            </a:pPr>
            <a:endParaRPr lang="en-US" sz="2000" kern="100" dirty="0">
              <a:effectLs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000" b="1" kern="100" dirty="0">
                <a:solidFill>
                  <a:srgbClr val="074F6A"/>
                </a:solidFill>
                <a:effectLst/>
                <a:ea typeface="Aptos" panose="020B0004020202020204" pitchFamily="34" charset="0"/>
                <a:cs typeface="Times New Roman" panose="02020603050405020304" pitchFamily="18" charset="0"/>
              </a:rPr>
              <a:t>Chapter Budgeting</a:t>
            </a:r>
            <a:endParaRPr lang="en-US" sz="20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Proposed number of scholarships: 3</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Estimated Cost for Three Scholarships: $825</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With AHRMM Discount: $660</a:t>
            </a:r>
            <a:endParaRPr lang="en-US" sz="18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46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27808-C579-34D3-B6B3-611F50117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D6F84-3912-D4F5-2519-3106D85269BF}"/>
              </a:ext>
            </a:extLst>
          </p:cNvPr>
          <p:cNvSpPr>
            <a:spLocks noGrp="1"/>
          </p:cNvSpPr>
          <p:nvPr>
            <p:ph type="title"/>
          </p:nvPr>
        </p:nvSpPr>
        <p:spPr/>
        <p:txBody>
          <a:bodyPr/>
          <a:lstStyle/>
          <a:p>
            <a:r>
              <a:rPr lang="en-US" dirty="0"/>
              <a:t>Scholarship 5: CMRP Completion</a:t>
            </a:r>
          </a:p>
        </p:txBody>
      </p:sp>
      <p:sp>
        <p:nvSpPr>
          <p:cNvPr id="4" name="Content Placeholder 3">
            <a:extLst>
              <a:ext uri="{FF2B5EF4-FFF2-40B4-BE49-F238E27FC236}">
                <a16:creationId xmlns:a16="http://schemas.microsoft.com/office/drawing/2014/main" id="{4F115AFB-0351-4B35-A634-34F844A3C1E3}"/>
              </a:ext>
            </a:extLst>
          </p:cNvPr>
          <p:cNvSpPr>
            <a:spLocks noGrp="1"/>
          </p:cNvSpPr>
          <p:nvPr>
            <p:ph sz="half" idx="1"/>
          </p:nvPr>
        </p:nvSpPr>
        <p:spPr/>
        <p:txBody>
          <a:bodyPr>
            <a:normAutofit/>
          </a:bodyPr>
          <a:lstStyle/>
          <a:p>
            <a:r>
              <a:rPr lang="en-US" sz="1800" kern="100" dirty="0">
                <a:effectLst/>
                <a:ea typeface="Aptos" panose="020B0004020202020204" pitchFamily="34" charset="0"/>
                <a:cs typeface="Times New Roman" panose="02020603050405020304" pitchFamily="18" charset="0"/>
              </a:rPr>
              <a:t>This scholarship provides a financial incentive for the successful completion of the </a:t>
            </a:r>
            <a:r>
              <a:rPr lang="en-US" sz="1800" b="1" u="sng" kern="100" dirty="0">
                <a:solidFill>
                  <a:srgbClr val="467886"/>
                </a:solidFill>
                <a:effectLst/>
                <a:ea typeface="Aptos" panose="020B0004020202020204" pitchFamily="34" charset="0"/>
                <a:cs typeface="Times New Roman" panose="02020603050405020304" pitchFamily="18" charset="0"/>
                <a:hlinkClick r:id="rId2"/>
              </a:rPr>
              <a:t>CMRP Test.</a:t>
            </a:r>
            <a:r>
              <a:rPr lang="en-US" sz="1800" kern="100" dirty="0">
                <a:effectLst/>
                <a:ea typeface="Aptos" panose="020B0004020202020204" pitchFamily="34" charset="0"/>
                <a:cs typeface="Times New Roman" panose="02020603050405020304" pitchFamily="18" charset="0"/>
              </a:rPr>
              <a:t> </a:t>
            </a:r>
          </a:p>
          <a:p>
            <a:r>
              <a:rPr lang="en-US" sz="1800" kern="100" dirty="0">
                <a:effectLst/>
                <a:ea typeface="Aptos" panose="020B0004020202020204" pitchFamily="34" charset="0"/>
                <a:cs typeface="Times New Roman" panose="02020603050405020304" pitchFamily="18" charset="0"/>
              </a:rPr>
              <a:t>The cash award is proposed to be $500. </a:t>
            </a:r>
          </a:p>
          <a:p>
            <a:endParaRPr lang="en-US" dirty="0"/>
          </a:p>
          <a:p>
            <a:pPr marL="0" indent="0">
              <a:buNone/>
            </a:pPr>
            <a:r>
              <a:rPr lang="en-US" sz="2000" b="1" dirty="0"/>
              <a:t>Prerequisites</a:t>
            </a:r>
          </a:p>
          <a:p>
            <a:pPr>
              <a:lnSpc>
                <a:spcPct val="107000"/>
              </a:lnSpc>
              <a:spcAft>
                <a:spcPts val="800"/>
              </a:spcAft>
            </a:pPr>
            <a:r>
              <a:rPr lang="en-US" sz="1800" kern="100" dirty="0">
                <a:effectLst/>
                <a:ea typeface="Aptos" panose="020B0004020202020204" pitchFamily="34" charset="0"/>
                <a:cs typeface="Times New Roman" panose="02020603050405020304" pitchFamily="18" charset="0"/>
              </a:rPr>
              <a:t>AHRMM Membership, CMRP Completion, Application</a:t>
            </a:r>
          </a:p>
          <a:p>
            <a:pPr marL="0" indent="0">
              <a:buNone/>
            </a:pPr>
            <a:endParaRPr lang="en-US" dirty="0"/>
          </a:p>
        </p:txBody>
      </p:sp>
      <p:sp>
        <p:nvSpPr>
          <p:cNvPr id="5" name="Content Placeholder 4">
            <a:extLst>
              <a:ext uri="{FF2B5EF4-FFF2-40B4-BE49-F238E27FC236}">
                <a16:creationId xmlns:a16="http://schemas.microsoft.com/office/drawing/2014/main" id="{26126F99-7E97-8542-FE7C-8A530919A611}"/>
              </a:ext>
            </a:extLst>
          </p:cNvPr>
          <p:cNvSpPr>
            <a:spLocks noGrp="1"/>
          </p:cNvSpPr>
          <p:nvPr>
            <p:ph sz="half" idx="2"/>
          </p:nvPr>
        </p:nvSpPr>
        <p:spPr>
          <a:xfrm>
            <a:off x="6172200" y="1825625"/>
            <a:ext cx="5477256" cy="4351338"/>
          </a:xfrm>
        </p:spPr>
        <p:txBody>
          <a:bodyPr>
            <a:normAutofit/>
          </a:bodyPr>
          <a:lstStyle/>
          <a:p>
            <a:pPr marL="0" marR="0" indent="0">
              <a:lnSpc>
                <a:spcPct val="107000"/>
              </a:lnSpc>
              <a:spcAft>
                <a:spcPts val="800"/>
              </a:spcAft>
              <a:buNone/>
            </a:pPr>
            <a:r>
              <a:rPr lang="en-US" sz="2000" b="1" kern="100" dirty="0">
                <a:solidFill>
                  <a:srgbClr val="074F6A"/>
                </a:solidFill>
                <a:effectLst/>
                <a:ea typeface="Aptos" panose="020B0004020202020204" pitchFamily="34" charset="0"/>
                <a:cs typeface="Times New Roman" panose="02020603050405020304" pitchFamily="18" charset="0"/>
              </a:rPr>
              <a:t>Costs</a:t>
            </a:r>
            <a:endParaRPr lang="en-US" sz="20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solidFill>
                  <a:srgbClr val="000000"/>
                </a:solidFill>
                <a:effectLst/>
                <a:ea typeface="Aptos" panose="020B0004020202020204" pitchFamily="34" charset="0"/>
                <a:cs typeface="Times New Roman" panose="02020603050405020304" pitchFamily="18" charset="0"/>
              </a:rPr>
              <a:t>Cost per Award: $500</a:t>
            </a:r>
            <a:endParaRPr lang="en-US" sz="1800" kern="100" dirty="0">
              <a:solidFill>
                <a:srgbClr val="000000"/>
              </a:solidFill>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000" b="1" kern="100" dirty="0">
                <a:solidFill>
                  <a:srgbClr val="074F6A"/>
                </a:solidFill>
                <a:effectLst/>
                <a:ea typeface="Aptos" panose="020B0004020202020204" pitchFamily="34" charset="0"/>
                <a:cs typeface="Times New Roman" panose="02020603050405020304" pitchFamily="18" charset="0"/>
              </a:rPr>
              <a:t>Chapter Budgeting</a:t>
            </a:r>
            <a:endParaRPr lang="en-US" sz="20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Proposed number of scholarships: 3</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Estimated Cost for Three Scholarships: $1500</a:t>
            </a:r>
            <a:endParaRPr lang="en-US" sz="18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6096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65A2A-3E2A-DAAF-7C8E-6DA71E4CA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0E811-D170-B583-6F97-62F4D4A50E59}"/>
              </a:ext>
            </a:extLst>
          </p:cNvPr>
          <p:cNvSpPr>
            <a:spLocks noGrp="1"/>
          </p:cNvSpPr>
          <p:nvPr>
            <p:ph type="title"/>
          </p:nvPr>
        </p:nvSpPr>
        <p:spPr/>
        <p:txBody>
          <a:bodyPr/>
          <a:lstStyle/>
          <a:p>
            <a:r>
              <a:rPr lang="en-US" dirty="0"/>
              <a:t>Scholarship 6: AHRMM Conference</a:t>
            </a:r>
          </a:p>
        </p:txBody>
      </p:sp>
      <p:sp>
        <p:nvSpPr>
          <p:cNvPr id="4" name="Content Placeholder 3">
            <a:extLst>
              <a:ext uri="{FF2B5EF4-FFF2-40B4-BE49-F238E27FC236}">
                <a16:creationId xmlns:a16="http://schemas.microsoft.com/office/drawing/2014/main" id="{8F591E4E-41AD-2EF2-76FC-41F8F4ADC670}"/>
              </a:ext>
            </a:extLst>
          </p:cNvPr>
          <p:cNvSpPr>
            <a:spLocks noGrp="1"/>
          </p:cNvSpPr>
          <p:nvPr>
            <p:ph sz="half" idx="1"/>
          </p:nvPr>
        </p:nvSpPr>
        <p:spPr/>
        <p:txBody>
          <a:bodyPr>
            <a:normAutofit fontScale="92500" lnSpcReduction="10000"/>
          </a:bodyPr>
          <a:lstStyle/>
          <a:p>
            <a:r>
              <a:rPr lang="en-US" sz="2100" kern="100" dirty="0">
                <a:effectLst/>
                <a:ea typeface="Aptos" panose="020B0004020202020204" pitchFamily="34" charset="0"/>
                <a:cs typeface="Times New Roman" panose="02020603050405020304" pitchFamily="18" charset="0"/>
              </a:rPr>
              <a:t>This scholarship provides financial support to attend</a:t>
            </a:r>
            <a:r>
              <a:rPr lang="en-US" sz="2100" kern="100" dirty="0">
                <a:solidFill>
                  <a:srgbClr val="000000"/>
                </a:solidFill>
                <a:ea typeface="Aptos" panose="020B0004020202020204" pitchFamily="34" charset="0"/>
                <a:cs typeface="Times New Roman" panose="02020603050405020304" pitchFamily="18" charset="0"/>
              </a:rPr>
              <a:t> </a:t>
            </a:r>
            <a:r>
              <a:rPr lang="en-US" sz="2100" kern="100" dirty="0">
                <a:solidFill>
                  <a:srgbClr val="000000"/>
                </a:solidFill>
                <a:effectLst/>
                <a:ea typeface="Aptos" panose="020B0004020202020204" pitchFamily="34" charset="0"/>
                <a:cs typeface="Times New Roman" panose="02020603050405020304" pitchFamily="18" charset="0"/>
              </a:rPr>
              <a:t>AHRMM’s annual Conference.</a:t>
            </a:r>
          </a:p>
          <a:p>
            <a:r>
              <a:rPr lang="en-US" sz="2100" kern="100" dirty="0">
                <a:solidFill>
                  <a:srgbClr val="000000"/>
                </a:solidFill>
                <a:effectLst/>
                <a:ea typeface="Aptos" panose="020B0004020202020204" pitchFamily="34" charset="0"/>
                <a:cs typeface="Times New Roman" panose="02020603050405020304" pitchFamily="18" charset="0"/>
              </a:rPr>
              <a:t>This scholarship</a:t>
            </a:r>
            <a:r>
              <a:rPr lang="en-US" sz="2100" b="1" i="1" kern="100" dirty="0">
                <a:solidFill>
                  <a:srgbClr val="000000"/>
                </a:solidFill>
                <a:effectLst/>
                <a:ea typeface="Aptos" panose="020B0004020202020204" pitchFamily="34" charset="0"/>
                <a:cs typeface="Times New Roman" panose="02020603050405020304" pitchFamily="18" charset="0"/>
              </a:rPr>
              <a:t> helps </a:t>
            </a:r>
            <a:r>
              <a:rPr lang="en-US" sz="2100" kern="100" dirty="0">
                <a:solidFill>
                  <a:srgbClr val="000000"/>
                </a:solidFill>
                <a:effectLst/>
                <a:ea typeface="Aptos" panose="020B0004020202020204" pitchFamily="34" charset="0"/>
                <a:cs typeface="Times New Roman" panose="02020603050405020304" pitchFamily="18" charset="0"/>
              </a:rPr>
              <a:t>pay for AHRMM Conference registration and travel expenses.</a:t>
            </a:r>
          </a:p>
          <a:p>
            <a:endParaRPr lang="en-US" sz="2200" kern="100" dirty="0">
              <a:effectLst/>
              <a:ea typeface="Aptos" panose="020B0004020202020204" pitchFamily="34" charset="0"/>
              <a:cs typeface="Times New Roman" panose="02020603050405020304" pitchFamily="18" charset="0"/>
            </a:endParaRPr>
          </a:p>
          <a:p>
            <a:pPr marL="0" indent="0">
              <a:buNone/>
            </a:pPr>
            <a:r>
              <a:rPr lang="en-US" sz="2200" b="1" kern="100" dirty="0">
                <a:effectLst/>
                <a:ea typeface="Aptos" panose="020B0004020202020204" pitchFamily="34" charset="0"/>
                <a:cs typeface="Times New Roman" panose="02020603050405020304" pitchFamily="18" charset="0"/>
              </a:rPr>
              <a:t>Prerequisites </a:t>
            </a:r>
          </a:p>
          <a:p>
            <a:r>
              <a:rPr lang="en-US" sz="2100" kern="100" dirty="0">
                <a:effectLst/>
                <a:ea typeface="Aptos" panose="020B0004020202020204" pitchFamily="34" charset="0"/>
                <a:cs typeface="Times New Roman" panose="02020603050405020304" pitchFamily="18" charset="0"/>
              </a:rPr>
              <a:t>Application, Demonstrate financial commitment.</a:t>
            </a:r>
          </a:p>
          <a:p>
            <a:pPr marL="0" indent="0">
              <a:buNone/>
            </a:pPr>
            <a:endParaRPr lang="en-US" sz="2100" kern="100" dirty="0">
              <a:effectLst/>
              <a:ea typeface="Aptos" panose="020B0004020202020204" pitchFamily="34" charset="0"/>
              <a:cs typeface="Times New Roman" panose="02020603050405020304" pitchFamily="18" charset="0"/>
            </a:endParaRPr>
          </a:p>
          <a:p>
            <a:r>
              <a:rPr lang="en-US" sz="2100" b="1" kern="100" dirty="0">
                <a:solidFill>
                  <a:srgbClr val="000000"/>
                </a:solidFill>
                <a:effectLst/>
                <a:ea typeface="Aptos" panose="020B0004020202020204" pitchFamily="34" charset="0"/>
                <a:cs typeface="Times New Roman" panose="02020603050405020304" pitchFamily="18" charset="0"/>
              </a:rPr>
              <a:t>Note: </a:t>
            </a:r>
            <a:r>
              <a:rPr lang="en-US" sz="2100" kern="100" dirty="0">
                <a:solidFill>
                  <a:srgbClr val="000000"/>
                </a:solidFill>
                <a:effectLst/>
                <a:ea typeface="Aptos" panose="020B0004020202020204" pitchFamily="34" charset="0"/>
                <a:cs typeface="Times New Roman" panose="02020603050405020304" pitchFamily="18" charset="0"/>
              </a:rPr>
              <a:t>This scholarship </a:t>
            </a:r>
            <a:r>
              <a:rPr lang="en-US" sz="2100" kern="100" dirty="0">
                <a:solidFill>
                  <a:srgbClr val="000000"/>
                </a:solidFill>
                <a:ea typeface="Aptos" panose="020B0004020202020204" pitchFamily="34" charset="0"/>
                <a:cs typeface="Times New Roman" panose="02020603050405020304" pitchFamily="18" charset="0"/>
              </a:rPr>
              <a:t>does not</a:t>
            </a:r>
            <a:r>
              <a:rPr lang="en-US" sz="2100" kern="100" dirty="0">
                <a:solidFill>
                  <a:srgbClr val="000000"/>
                </a:solidFill>
                <a:effectLst/>
                <a:ea typeface="Aptos" panose="020B0004020202020204" pitchFamily="34" charset="0"/>
                <a:cs typeface="Times New Roman" panose="02020603050405020304" pitchFamily="18" charset="0"/>
              </a:rPr>
              <a:t> cover all costs. Applicants must commit to paying remaining costs.</a:t>
            </a:r>
            <a:endParaRPr lang="en-US" sz="2100" kern="100" dirty="0">
              <a:effectLst/>
              <a:ea typeface="Aptos" panose="020B0004020202020204" pitchFamily="34" charset="0"/>
              <a:cs typeface="Times New Roman" panose="02020603050405020304" pitchFamily="18" charset="0"/>
            </a:endParaRPr>
          </a:p>
          <a:p>
            <a:endParaRPr lang="en-US" dirty="0"/>
          </a:p>
        </p:txBody>
      </p:sp>
      <p:sp>
        <p:nvSpPr>
          <p:cNvPr id="8" name="Content Placeholder 7">
            <a:extLst>
              <a:ext uri="{FF2B5EF4-FFF2-40B4-BE49-F238E27FC236}">
                <a16:creationId xmlns:a16="http://schemas.microsoft.com/office/drawing/2014/main" id="{92537E23-4574-20F1-5C17-1BE6DA39EC09}"/>
              </a:ext>
            </a:extLst>
          </p:cNvPr>
          <p:cNvSpPr>
            <a:spLocks noGrp="1"/>
          </p:cNvSpPr>
          <p:nvPr>
            <p:ph sz="half" idx="2"/>
          </p:nvPr>
        </p:nvSpPr>
        <p:spPr/>
        <p:txBody>
          <a:bodyPr>
            <a:normAutofit fontScale="92500" lnSpcReduction="10000"/>
          </a:bodyPr>
          <a:lstStyle/>
          <a:p>
            <a:endParaRPr lang="en-US" dirty="0"/>
          </a:p>
          <a:p>
            <a:endParaRPr lang="en-US" dirty="0"/>
          </a:p>
          <a:p>
            <a:endParaRPr lang="en-US" dirty="0"/>
          </a:p>
          <a:p>
            <a:pPr marL="0" marR="0" indent="0">
              <a:lnSpc>
                <a:spcPct val="107000"/>
              </a:lnSpc>
              <a:spcBef>
                <a:spcPts val="0"/>
              </a:spcBef>
              <a:buNone/>
            </a:pPr>
            <a:endParaRPr lang="en-US" sz="1400" b="1" kern="100" dirty="0">
              <a:solidFill>
                <a:srgbClr val="074F6A"/>
              </a:solidFill>
              <a:effectLst/>
              <a:ea typeface="Aptos" panose="020B0004020202020204" pitchFamily="34" charset="0"/>
              <a:cs typeface="Times New Roman" panose="02020603050405020304" pitchFamily="18" charset="0"/>
            </a:endParaRPr>
          </a:p>
          <a:p>
            <a:pPr marL="0" marR="0" indent="0">
              <a:lnSpc>
                <a:spcPct val="107000"/>
              </a:lnSpc>
              <a:spcBef>
                <a:spcPts val="0"/>
              </a:spcBef>
              <a:buNone/>
            </a:pPr>
            <a:r>
              <a:rPr lang="en-US" sz="2400" b="1" kern="100" dirty="0">
                <a:solidFill>
                  <a:srgbClr val="074F6A"/>
                </a:solidFill>
                <a:effectLst/>
                <a:ea typeface="Aptos" panose="020B0004020202020204" pitchFamily="34" charset="0"/>
                <a:cs typeface="Times New Roman" panose="02020603050405020304" pitchFamily="18" charset="0"/>
              </a:rPr>
              <a:t>Costs</a:t>
            </a:r>
            <a:endParaRPr lang="en-US" sz="24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900" kern="100" dirty="0">
                <a:solidFill>
                  <a:srgbClr val="000000"/>
                </a:solidFill>
                <a:effectLst/>
                <a:ea typeface="Aptos" panose="020B0004020202020204" pitchFamily="34" charset="0"/>
                <a:cs typeface="Times New Roman" panose="02020603050405020304" pitchFamily="18" charset="0"/>
              </a:rPr>
              <a:t>Cost per Award: $1500</a:t>
            </a:r>
            <a:endParaRPr lang="en-US" sz="1900" kern="100" dirty="0">
              <a:solidFill>
                <a:srgbClr val="000000"/>
              </a:solidFill>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b="1" kern="100" dirty="0">
                <a:solidFill>
                  <a:srgbClr val="074F6A"/>
                </a:solidFill>
                <a:effectLst/>
                <a:ea typeface="Aptos" panose="020B0004020202020204" pitchFamily="34" charset="0"/>
                <a:cs typeface="Times New Roman" panose="02020603050405020304" pitchFamily="18" charset="0"/>
              </a:rPr>
              <a:t>Chapter Budgeting</a:t>
            </a:r>
            <a:endParaRPr lang="en-US" sz="2400" kern="100" dirty="0">
              <a:effectLst/>
              <a:ea typeface="Aptos" panose="020B0004020202020204" pitchFamily="34" charset="0"/>
              <a:cs typeface="Times New Roman" panose="02020603050405020304" pitchFamily="18" charset="0"/>
            </a:endParaRPr>
          </a:p>
          <a:p>
            <a:pPr marL="0" marR="0">
              <a:lnSpc>
                <a:spcPct val="107000"/>
              </a:lnSpc>
              <a:spcBef>
                <a:spcPts val="0"/>
              </a:spcBef>
            </a:pPr>
            <a:r>
              <a:rPr lang="en-US" sz="1900" b="1" kern="100" dirty="0">
                <a:effectLst/>
                <a:ea typeface="Aptos" panose="020B0004020202020204" pitchFamily="34" charset="0"/>
                <a:cs typeface="Times New Roman" panose="02020603050405020304" pitchFamily="18" charset="0"/>
              </a:rPr>
              <a:t>Proposed number of scholarships: 3</a:t>
            </a:r>
          </a:p>
          <a:p>
            <a:pPr marL="457200" lvl="1">
              <a:lnSpc>
                <a:spcPct val="107000"/>
              </a:lnSpc>
              <a:spcBef>
                <a:spcPts val="0"/>
              </a:spcBef>
            </a:pPr>
            <a:r>
              <a:rPr lang="en-US" sz="1400" b="1" dirty="0">
                <a:effectLst/>
                <a:latin typeface="Univers" panose="020B0503020202020204" pitchFamily="34" charset="0"/>
                <a:ea typeface="Aptos" panose="020B0004020202020204" pitchFamily="34" charset="0"/>
                <a:cs typeface="Times New Roman" panose="02020603050405020304" pitchFamily="18" charset="0"/>
              </a:rPr>
              <a:t>1 Board Member, 1 Chapter Member, 1 Student</a:t>
            </a:r>
            <a:endParaRPr lang="en-US" sz="22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900" b="1" kern="100" dirty="0">
                <a:effectLst/>
                <a:ea typeface="Aptos" panose="020B0004020202020204" pitchFamily="34" charset="0"/>
                <a:cs typeface="Times New Roman" panose="02020603050405020304" pitchFamily="18" charset="0"/>
              </a:rPr>
              <a:t>Estimated Cost for Three Scholarships: $4500</a:t>
            </a:r>
          </a:p>
          <a:p>
            <a:pPr marL="0" marR="0">
              <a:lnSpc>
                <a:spcPct val="107000"/>
              </a:lnSpc>
              <a:spcAft>
                <a:spcPts val="800"/>
              </a:spcAft>
            </a:pPr>
            <a:r>
              <a:rPr lang="en-US" sz="1900" b="1" kern="100" dirty="0">
                <a:ea typeface="Aptos" panose="020B0004020202020204" pitchFamily="34" charset="0"/>
                <a:cs typeface="Times New Roman" panose="02020603050405020304" pitchFamily="18" charset="0"/>
              </a:rPr>
              <a:t>With AHRMM Discount: $4050</a:t>
            </a:r>
            <a:endParaRPr lang="en-US" sz="1900" kern="100" dirty="0">
              <a:effectLst/>
              <a:ea typeface="Aptos" panose="020B0004020202020204" pitchFamily="34" charset="0"/>
              <a:cs typeface="Times New Roman" panose="02020603050405020304" pitchFamily="18" charset="0"/>
            </a:endParaRPr>
          </a:p>
          <a:p>
            <a:endParaRPr lang="en-US" dirty="0"/>
          </a:p>
          <a:p>
            <a:pPr marL="0" indent="0">
              <a:buNone/>
            </a:pPr>
            <a:endParaRPr lang="en-US" dirty="0"/>
          </a:p>
        </p:txBody>
      </p:sp>
      <p:graphicFrame>
        <p:nvGraphicFramePr>
          <p:cNvPr id="9" name="Content Placeholder 5">
            <a:extLst>
              <a:ext uri="{FF2B5EF4-FFF2-40B4-BE49-F238E27FC236}">
                <a16:creationId xmlns:a16="http://schemas.microsoft.com/office/drawing/2014/main" id="{AFB74551-2E18-A83A-8AD4-6BB4384BCA7B}"/>
              </a:ext>
            </a:extLst>
          </p:cNvPr>
          <p:cNvGraphicFramePr>
            <a:graphicFrameLocks/>
          </p:cNvGraphicFramePr>
          <p:nvPr>
            <p:extLst>
              <p:ext uri="{D42A27DB-BD31-4B8C-83A1-F6EECF244321}">
                <p14:modId xmlns:p14="http://schemas.microsoft.com/office/powerpoint/2010/main" val="2428564825"/>
              </p:ext>
            </p:extLst>
          </p:nvPr>
        </p:nvGraphicFramePr>
        <p:xfrm>
          <a:off x="6253480" y="1611504"/>
          <a:ext cx="4782312" cy="1487966"/>
        </p:xfrm>
        <a:graphic>
          <a:graphicData uri="http://schemas.openxmlformats.org/drawingml/2006/table">
            <a:tbl>
              <a:tblPr/>
              <a:tblGrid>
                <a:gridCol w="2410097">
                  <a:extLst>
                    <a:ext uri="{9D8B030D-6E8A-4147-A177-3AD203B41FA5}">
                      <a16:colId xmlns:a16="http://schemas.microsoft.com/office/drawing/2014/main" val="2474403777"/>
                    </a:ext>
                  </a:extLst>
                </a:gridCol>
                <a:gridCol w="783771">
                  <a:extLst>
                    <a:ext uri="{9D8B030D-6E8A-4147-A177-3AD203B41FA5}">
                      <a16:colId xmlns:a16="http://schemas.microsoft.com/office/drawing/2014/main" val="2774255684"/>
                    </a:ext>
                  </a:extLst>
                </a:gridCol>
                <a:gridCol w="1588444">
                  <a:extLst>
                    <a:ext uri="{9D8B030D-6E8A-4147-A177-3AD203B41FA5}">
                      <a16:colId xmlns:a16="http://schemas.microsoft.com/office/drawing/2014/main" val="660093429"/>
                    </a:ext>
                  </a:extLst>
                </a:gridCol>
              </a:tblGrid>
              <a:tr h="437911">
                <a:tc>
                  <a:txBody>
                    <a:bodyPr/>
                    <a:lstStyle/>
                    <a:p>
                      <a:pPr algn="l" fontAlgn="b"/>
                      <a:r>
                        <a:rPr lang="en-US" sz="1200" cap="all" dirty="0">
                          <a:effectLst/>
                          <a:latin typeface="Univers" panose="020B0503020202020204" pitchFamily="34" charset="0"/>
                        </a:rPr>
                        <a:t>Full Conference Registration</a:t>
                      </a:r>
                    </a:p>
                  </a:txBody>
                  <a:tcPr marL="50800" marR="50800" marT="95250" marB="508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200" cap="all">
                          <a:effectLst/>
                          <a:latin typeface="Univers" panose="020B0503020202020204" pitchFamily="34" charset="0"/>
                        </a:rPr>
                        <a:t>Cost</a:t>
                      </a:r>
                    </a:p>
                  </a:txBody>
                  <a:tcPr marL="50800" marR="50800" marT="95250" marB="508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200" cap="all" dirty="0">
                          <a:effectLst/>
                          <a:latin typeface="Univers" panose="020B0503020202020204" pitchFamily="34" charset="0"/>
                        </a:rPr>
                        <a:t>AHRMM Discount</a:t>
                      </a:r>
                    </a:p>
                    <a:p>
                      <a:pPr algn="l" fontAlgn="b"/>
                      <a:r>
                        <a:rPr lang="en-US" sz="1200" cap="all" dirty="0">
                          <a:effectLst/>
                          <a:latin typeface="Univers" panose="020B0503020202020204" pitchFamily="34" charset="0"/>
                        </a:rPr>
                        <a:t>Less $150</a:t>
                      </a:r>
                    </a:p>
                  </a:txBody>
                  <a:tcPr marL="50800" marR="50800" marT="95250" marB="508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73676432"/>
                  </a:ext>
                </a:extLst>
              </a:tr>
              <a:tr h="238701">
                <a:tc>
                  <a:txBody>
                    <a:bodyPr/>
                    <a:lstStyle/>
                    <a:p>
                      <a:pPr fontAlgn="t"/>
                      <a:r>
                        <a:rPr lang="en-US" sz="1200" dirty="0">
                          <a:effectLst/>
                        </a:rPr>
                        <a:t>Member</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fontAlgn="t"/>
                      <a:r>
                        <a:rPr lang="en-US" sz="1200" dirty="0">
                          <a:effectLst/>
                        </a:rPr>
                        <a:t>$900</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fontAlgn="t"/>
                      <a:r>
                        <a:rPr lang="en-US" sz="1200" dirty="0">
                          <a:effectLst/>
                        </a:rPr>
                        <a:t>$750</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3013955883"/>
                  </a:ext>
                </a:extLst>
              </a:tr>
              <a:tr h="238701">
                <a:tc>
                  <a:txBody>
                    <a:bodyPr/>
                    <a:lstStyle/>
                    <a:p>
                      <a:pPr fontAlgn="t"/>
                      <a:r>
                        <a:rPr lang="en-US" sz="1200">
                          <a:effectLst/>
                        </a:rPr>
                        <a:t>Students*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fontAlgn="t"/>
                      <a:r>
                        <a:rPr lang="en-US" sz="1200">
                          <a:effectLst/>
                        </a:rPr>
                        <a:t>$150</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fontAlgn="t"/>
                      <a:r>
                        <a:rPr lang="en-US" sz="1200" dirty="0">
                          <a:effectLst/>
                        </a:rPr>
                        <a:t>$0</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409061473"/>
                  </a:ext>
                </a:extLst>
              </a:tr>
              <a:tr h="407196">
                <a:tc>
                  <a:txBody>
                    <a:bodyPr/>
                    <a:lstStyle/>
                    <a:p>
                      <a:pPr fontAlgn="t"/>
                      <a:r>
                        <a:rPr lang="en-US" sz="1200" dirty="0">
                          <a:effectLst/>
                        </a:rPr>
                        <a:t>Federal Sector (VA, DoD, Military)*</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US" sz="1200" dirty="0">
                          <a:effectLst/>
                        </a:rPr>
                        <a:t>$750</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US" sz="1200" dirty="0">
                          <a:effectLst/>
                        </a:rPr>
                        <a:t>$500</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620175"/>
                  </a:ext>
                </a:extLst>
              </a:tr>
            </a:tbl>
          </a:graphicData>
        </a:graphic>
      </p:graphicFrame>
    </p:spTree>
    <p:extLst>
      <p:ext uri="{BB962C8B-B14F-4D97-AF65-F5344CB8AC3E}">
        <p14:creationId xmlns:p14="http://schemas.microsoft.com/office/powerpoint/2010/main" val="14299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FAA3A-DA1A-3C34-4340-91BCB0452A0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5FE970-611B-DBBF-AC62-A5F761346559}"/>
              </a:ext>
            </a:extLst>
          </p:cNvPr>
          <p:cNvSpPr>
            <a:spLocks noGrp="1"/>
          </p:cNvSpPr>
          <p:nvPr>
            <p:ph type="title"/>
          </p:nvPr>
        </p:nvSpPr>
        <p:spPr/>
        <p:txBody>
          <a:bodyPr>
            <a:normAutofit/>
          </a:bodyPr>
          <a:lstStyle/>
          <a:p>
            <a:r>
              <a:rPr lang="en-US" sz="3600" dirty="0"/>
              <a:t>Total Proposed Chapter Scholarship Program Budget</a:t>
            </a:r>
          </a:p>
        </p:txBody>
      </p:sp>
      <p:graphicFrame>
        <p:nvGraphicFramePr>
          <p:cNvPr id="9" name="Content Placeholder 8">
            <a:extLst>
              <a:ext uri="{FF2B5EF4-FFF2-40B4-BE49-F238E27FC236}">
                <a16:creationId xmlns:a16="http://schemas.microsoft.com/office/drawing/2014/main" id="{3F1B2EA9-24FB-0FEB-8290-18E702588801}"/>
              </a:ext>
            </a:extLst>
          </p:cNvPr>
          <p:cNvGraphicFramePr>
            <a:graphicFrameLocks noGrp="1"/>
          </p:cNvGraphicFramePr>
          <p:nvPr>
            <p:ph idx="1"/>
            <p:extLst>
              <p:ext uri="{D42A27DB-BD31-4B8C-83A1-F6EECF244321}">
                <p14:modId xmlns:p14="http://schemas.microsoft.com/office/powerpoint/2010/main" val="3310906563"/>
              </p:ext>
            </p:extLst>
          </p:nvPr>
        </p:nvGraphicFramePr>
        <p:xfrm>
          <a:off x="838200" y="1574800"/>
          <a:ext cx="10429241" cy="4592320"/>
        </p:xfrm>
        <a:graphic>
          <a:graphicData uri="http://schemas.openxmlformats.org/drawingml/2006/table">
            <a:tbl>
              <a:tblPr firstRow="1" firstCol="1" bandRow="1">
                <a:tableStyleId>{5C22544A-7EE6-4342-B048-85BDC9FD1C3A}</a:tableStyleId>
              </a:tblPr>
              <a:tblGrid>
                <a:gridCol w="4920530">
                  <a:extLst>
                    <a:ext uri="{9D8B030D-6E8A-4147-A177-3AD203B41FA5}">
                      <a16:colId xmlns:a16="http://schemas.microsoft.com/office/drawing/2014/main" val="4211005447"/>
                    </a:ext>
                  </a:extLst>
                </a:gridCol>
                <a:gridCol w="726887">
                  <a:extLst>
                    <a:ext uri="{9D8B030D-6E8A-4147-A177-3AD203B41FA5}">
                      <a16:colId xmlns:a16="http://schemas.microsoft.com/office/drawing/2014/main" val="154781806"/>
                    </a:ext>
                  </a:extLst>
                </a:gridCol>
                <a:gridCol w="1344037">
                  <a:extLst>
                    <a:ext uri="{9D8B030D-6E8A-4147-A177-3AD203B41FA5}">
                      <a16:colId xmlns:a16="http://schemas.microsoft.com/office/drawing/2014/main" val="3366563158"/>
                    </a:ext>
                  </a:extLst>
                </a:gridCol>
                <a:gridCol w="892806">
                  <a:extLst>
                    <a:ext uri="{9D8B030D-6E8A-4147-A177-3AD203B41FA5}">
                      <a16:colId xmlns:a16="http://schemas.microsoft.com/office/drawing/2014/main" val="1124965747"/>
                    </a:ext>
                  </a:extLst>
                </a:gridCol>
                <a:gridCol w="726887">
                  <a:extLst>
                    <a:ext uri="{9D8B030D-6E8A-4147-A177-3AD203B41FA5}">
                      <a16:colId xmlns:a16="http://schemas.microsoft.com/office/drawing/2014/main" val="1400450368"/>
                    </a:ext>
                  </a:extLst>
                </a:gridCol>
                <a:gridCol w="1818094">
                  <a:extLst>
                    <a:ext uri="{9D8B030D-6E8A-4147-A177-3AD203B41FA5}">
                      <a16:colId xmlns:a16="http://schemas.microsoft.com/office/drawing/2014/main" val="1459859979"/>
                    </a:ext>
                  </a:extLst>
                </a:gridCol>
              </a:tblGrid>
              <a:tr h="588758">
                <a:tc>
                  <a:txBody>
                    <a:bodyPr/>
                    <a:lstStyle/>
                    <a:p>
                      <a:pPr marL="0" marR="0">
                        <a:lnSpc>
                          <a:spcPct val="107000"/>
                        </a:lnSpc>
                        <a:spcAft>
                          <a:spcPts val="800"/>
                        </a:spcAft>
                      </a:pPr>
                      <a:r>
                        <a:rPr lang="en-US" sz="1100" kern="100">
                          <a:effectLst/>
                        </a:rPr>
                        <a:t>Scholarship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Cost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w/ discount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Awards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Total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Total w/ discount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8098598"/>
                  </a:ext>
                </a:extLst>
              </a:tr>
              <a:tr h="588758">
                <a:tc>
                  <a:txBody>
                    <a:bodyPr/>
                    <a:lstStyle/>
                    <a:p>
                      <a:pPr marL="0" marR="0">
                        <a:lnSpc>
                          <a:spcPct val="107000"/>
                        </a:lnSpc>
                        <a:spcAft>
                          <a:spcPts val="800"/>
                        </a:spcAft>
                      </a:pPr>
                      <a:r>
                        <a:rPr lang="en-US" sz="1100" kern="100" dirty="0">
                          <a:effectLst/>
                        </a:rPr>
                        <a:t>Scholarship 1: Membership</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nSpc>
                          <a:spcPct val="107000"/>
                        </a:lnSpc>
                        <a:spcAft>
                          <a:spcPts val="800"/>
                        </a:spcAft>
                      </a:pPr>
                      <a:r>
                        <a:rPr lang="en-US" sz="1100" kern="100">
                          <a:effectLst/>
                        </a:rPr>
                        <a:t>$240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 $204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$720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$612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4814767"/>
                  </a:ext>
                </a:extLst>
              </a:tr>
              <a:tr h="569134">
                <a:tc>
                  <a:txBody>
                    <a:bodyPr/>
                    <a:lstStyle/>
                    <a:p>
                      <a:pPr marL="0" marR="0">
                        <a:lnSpc>
                          <a:spcPct val="107000"/>
                        </a:lnSpc>
                        <a:spcAft>
                          <a:spcPts val="800"/>
                        </a:spcAft>
                      </a:pPr>
                      <a:r>
                        <a:rPr lang="en-US" sz="1100" kern="100" dirty="0">
                          <a:effectLst/>
                        </a:rPr>
                        <a:t>Scholarship 2: AHRMM Academy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nSpc>
                          <a:spcPct val="107000"/>
                        </a:lnSpc>
                        <a:spcAft>
                          <a:spcPts val="800"/>
                        </a:spcAft>
                      </a:pPr>
                      <a:r>
                        <a:rPr lang="en-US" sz="1100" kern="100">
                          <a:effectLst/>
                        </a:rPr>
                        <a:t>$129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 $103.20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$645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$516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1099120"/>
                  </a:ext>
                </a:extLst>
              </a:tr>
              <a:tr h="569134">
                <a:tc>
                  <a:txBody>
                    <a:bodyPr/>
                    <a:lstStyle/>
                    <a:p>
                      <a:pPr marL="0" marR="0">
                        <a:lnSpc>
                          <a:spcPct val="107000"/>
                        </a:lnSpc>
                        <a:spcAft>
                          <a:spcPts val="800"/>
                        </a:spcAft>
                      </a:pPr>
                      <a:r>
                        <a:rPr lang="en-US" sz="1100" kern="100" dirty="0">
                          <a:effectLst/>
                        </a:rPr>
                        <a:t>Scholarship 3: Foundations for Effective Leadership</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nSpc>
                          <a:spcPct val="107000"/>
                        </a:lnSpc>
                        <a:spcAft>
                          <a:spcPts val="800"/>
                        </a:spcAft>
                      </a:pPr>
                      <a:r>
                        <a:rPr lang="en-US" sz="1100" kern="100">
                          <a:effectLst/>
                        </a:rPr>
                        <a:t>$129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 $103.20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$645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$516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1794927"/>
                  </a:ext>
                </a:extLst>
              </a:tr>
              <a:tr h="569134">
                <a:tc>
                  <a:txBody>
                    <a:bodyPr/>
                    <a:lstStyle/>
                    <a:p>
                      <a:pPr marL="0" marR="0">
                        <a:lnSpc>
                          <a:spcPct val="107000"/>
                        </a:lnSpc>
                        <a:spcAft>
                          <a:spcPts val="800"/>
                        </a:spcAft>
                      </a:pPr>
                      <a:r>
                        <a:rPr lang="en-US" sz="1100" kern="100" dirty="0">
                          <a:effectLst/>
                        </a:rPr>
                        <a:t>Scholarship 4: CMRP Testing</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nSpc>
                          <a:spcPct val="107000"/>
                        </a:lnSpc>
                        <a:spcAft>
                          <a:spcPts val="800"/>
                        </a:spcAft>
                      </a:pPr>
                      <a:r>
                        <a:rPr lang="en-US" sz="1100" kern="100">
                          <a:effectLst/>
                        </a:rPr>
                        <a:t>$275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 $220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$825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$660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0951221"/>
                  </a:ext>
                </a:extLst>
              </a:tr>
              <a:tr h="569134">
                <a:tc>
                  <a:txBody>
                    <a:bodyPr/>
                    <a:lstStyle/>
                    <a:p>
                      <a:pPr marL="0" marR="0">
                        <a:lnSpc>
                          <a:spcPct val="107000"/>
                        </a:lnSpc>
                        <a:spcAft>
                          <a:spcPts val="800"/>
                        </a:spcAft>
                      </a:pPr>
                      <a:r>
                        <a:rPr lang="en-US" sz="1100" kern="100" dirty="0">
                          <a:effectLst/>
                        </a:rPr>
                        <a:t>Scholarship 5: CMRP Completion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nSpc>
                          <a:spcPct val="107000"/>
                        </a:lnSpc>
                        <a:spcAft>
                          <a:spcPts val="800"/>
                        </a:spcAft>
                      </a:pPr>
                      <a:r>
                        <a:rPr lang="en-US" sz="1100" kern="100">
                          <a:effectLst/>
                        </a:rPr>
                        <a:t>$500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 N/a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$1500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$1500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843469"/>
                  </a:ext>
                </a:extLst>
              </a:tr>
              <a:tr h="569134">
                <a:tc>
                  <a:txBody>
                    <a:bodyPr/>
                    <a:lstStyle/>
                    <a:p>
                      <a:pPr marL="0" marR="0">
                        <a:lnSpc>
                          <a:spcPct val="107000"/>
                        </a:lnSpc>
                        <a:spcAft>
                          <a:spcPts val="800"/>
                        </a:spcAft>
                      </a:pPr>
                      <a:r>
                        <a:rPr lang="en-US" sz="1100" kern="100" dirty="0">
                          <a:effectLst/>
                        </a:rPr>
                        <a:t>Scholarship 6: AHRMM Conference Attendance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nSpc>
                          <a:spcPct val="107000"/>
                        </a:lnSpc>
                        <a:spcAft>
                          <a:spcPts val="800"/>
                        </a:spcAft>
                      </a:pPr>
                      <a:r>
                        <a:rPr lang="en-US" sz="1100" kern="100">
                          <a:effectLst/>
                        </a:rPr>
                        <a:t>$1500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 $1350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$4500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100" kern="100">
                          <a:effectLst/>
                        </a:rPr>
                        <a:t>$4050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045513"/>
                  </a:ext>
                </a:extLst>
              </a:tr>
              <a:tr h="569134">
                <a:tc>
                  <a:txBody>
                    <a:bodyPr/>
                    <a:lstStyle/>
                    <a:p>
                      <a:pPr marL="0" marR="0">
                        <a:lnSpc>
                          <a:spcPct val="107000"/>
                        </a:lnSpc>
                        <a:spcAft>
                          <a:spcPts val="800"/>
                        </a:spcAft>
                      </a:pPr>
                      <a:r>
                        <a:rPr lang="en-US" sz="1600" b="1" kern="100" dirty="0">
                          <a:effectLst/>
                        </a:rPr>
                        <a:t>Totals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nSpc>
                          <a:spcPct val="107000"/>
                        </a:lnSpc>
                        <a:spcAft>
                          <a:spcPts val="800"/>
                        </a:spcAft>
                      </a:pPr>
                      <a:r>
                        <a:rPr lang="en-US" sz="1600" b="1" kern="100">
                          <a:effectLst/>
                        </a:rPr>
                        <a:t>$2773</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600" b="1" kern="100">
                          <a:effectLst/>
                        </a:rPr>
                        <a:t>$1,980.4</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600" b="1" kern="100">
                          <a:effectLst/>
                        </a:rPr>
                        <a:t>22</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600" b="1" kern="100">
                          <a:effectLst/>
                        </a:rPr>
                        <a:t>$8835</a:t>
                      </a:r>
                      <a:endParaRPr lang="en-US" sz="16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600" b="1" kern="100" dirty="0">
                          <a:effectLst/>
                        </a:rPr>
                        <a:t>$7854</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925939"/>
                  </a:ext>
                </a:extLst>
              </a:tr>
            </a:tbl>
          </a:graphicData>
        </a:graphic>
      </p:graphicFrame>
    </p:spTree>
    <p:extLst>
      <p:ext uri="{BB962C8B-B14F-4D97-AF65-F5344CB8AC3E}">
        <p14:creationId xmlns:p14="http://schemas.microsoft.com/office/powerpoint/2010/main" val="403254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AF852-4A8F-5BA0-6D8D-6D4359818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ABEE7-5995-E361-2910-39C482EC03B5}"/>
              </a:ext>
            </a:extLst>
          </p:cNvPr>
          <p:cNvSpPr>
            <a:spLocks noGrp="1"/>
          </p:cNvSpPr>
          <p:nvPr>
            <p:ph type="title"/>
          </p:nvPr>
        </p:nvSpPr>
        <p:spPr/>
        <p:txBody>
          <a:bodyPr/>
          <a:lstStyle/>
          <a:p>
            <a:r>
              <a:rPr lang="en-US"/>
              <a:t>Scholarship Committee Proposed Structure</a:t>
            </a:r>
            <a:endParaRPr lang="en-US" dirty="0"/>
          </a:p>
        </p:txBody>
      </p:sp>
      <p:pic>
        <p:nvPicPr>
          <p:cNvPr id="4" name="Graphic 1">
            <a:extLst>
              <a:ext uri="{FF2B5EF4-FFF2-40B4-BE49-F238E27FC236}">
                <a16:creationId xmlns:a16="http://schemas.microsoft.com/office/drawing/2014/main" id="{348963A4-00F9-527F-92E1-303B8E3BBD1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52589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C1E1-05F2-C229-4EE7-52332BC1F749}"/>
              </a:ext>
            </a:extLst>
          </p:cNvPr>
          <p:cNvSpPr>
            <a:spLocks noGrp="1"/>
          </p:cNvSpPr>
          <p:nvPr>
            <p:ph type="title"/>
          </p:nvPr>
        </p:nvSpPr>
        <p:spPr/>
        <p:txBody>
          <a:bodyPr/>
          <a:lstStyle/>
          <a:p>
            <a:r>
              <a:rPr lang="en-US" dirty="0"/>
              <a:t>Chapter Committee Selection Process</a:t>
            </a:r>
          </a:p>
        </p:txBody>
      </p:sp>
      <p:sp>
        <p:nvSpPr>
          <p:cNvPr id="4" name="Content Placeholder 3">
            <a:extLst>
              <a:ext uri="{FF2B5EF4-FFF2-40B4-BE49-F238E27FC236}">
                <a16:creationId xmlns:a16="http://schemas.microsoft.com/office/drawing/2014/main" id="{F2E83F3A-D376-9240-8251-C10A0067E956}"/>
              </a:ext>
            </a:extLst>
          </p:cNvPr>
          <p:cNvSpPr>
            <a:spLocks noGrp="1"/>
          </p:cNvSpPr>
          <p:nvPr>
            <p:ph sz="half" idx="1"/>
          </p:nvPr>
        </p:nvSpPr>
        <p:spPr/>
        <p:txBody>
          <a:bodyPr>
            <a:normAutofit fontScale="25000" lnSpcReduction="20000"/>
          </a:bodyPr>
          <a:lstStyle/>
          <a:p>
            <a:pPr marL="0" marR="0" indent="0">
              <a:lnSpc>
                <a:spcPct val="107000"/>
              </a:lnSpc>
              <a:spcBef>
                <a:spcPts val="0"/>
              </a:spcBef>
              <a:buNone/>
            </a:pPr>
            <a:r>
              <a:rPr lang="en-US" sz="4800" b="1" u="sng" kern="100" dirty="0">
                <a:effectLst/>
                <a:latin typeface="Univers" panose="020B0503020202020204" pitchFamily="34" charset="0"/>
                <a:ea typeface="Aptos" panose="020B0004020202020204" pitchFamily="34" charset="0"/>
                <a:cs typeface="Times New Roman" panose="02020603050405020304" pitchFamily="18" charset="0"/>
              </a:rPr>
              <a:t>Scholarship 1: AHRMM Membership</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Period:</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AHRMM membership scholarship applications should be open for 30 days at the beginning of each calendar year (</a:t>
            </a:r>
            <a:r>
              <a:rPr lang="en-US" sz="4000" kern="100" dirty="0" err="1">
                <a:effectLst/>
                <a:latin typeface="Univers" panose="020B0503020202020204" pitchFamily="34" charset="0"/>
                <a:ea typeface="Aptos" panose="020B0004020202020204" pitchFamily="34" charset="0"/>
                <a:cs typeface="Times New Roman" panose="02020603050405020304" pitchFamily="18" charset="0"/>
              </a:rPr>
              <a:t>ie</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Jan. 1 – Jan. 31).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Applicants will complete and submit the “AHRMM Membership Scholarship” application within the application period.</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Selection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 Scholarship Committee reviews applications, makes selections, and submits recommendations at the first chapter board meeting following the application period. Chapter approves recommendations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buNone/>
            </a:pPr>
            <a:endParaRPr lang="en-US" sz="4000" b="1" u="sng" kern="100" dirty="0">
              <a:latin typeface="Univers" panose="020B0503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buNone/>
            </a:pPr>
            <a:r>
              <a:rPr lang="en-US" sz="4800" b="1" u="sng" kern="100" dirty="0">
                <a:effectLst/>
                <a:latin typeface="Univers" panose="020B0503020202020204" pitchFamily="34" charset="0"/>
                <a:ea typeface="Aptos" panose="020B0004020202020204" pitchFamily="34" charset="0"/>
                <a:cs typeface="Times New Roman" panose="02020603050405020304" pitchFamily="18" charset="0"/>
              </a:rPr>
              <a:t>Scholarship 2: AHRMM Academy</a:t>
            </a:r>
            <a:r>
              <a:rPr lang="en-US" sz="4800" b="1" u="none" strike="noStrike" kern="100" dirty="0">
                <a:effectLst/>
                <a:latin typeface="Univers" panose="020B0503020202020204" pitchFamily="34" charset="0"/>
                <a:ea typeface="Aptos" panose="020B0004020202020204" pitchFamily="34" charset="0"/>
                <a:cs typeface="Times New Roman" panose="02020603050405020304" pitchFamily="18" charset="0"/>
              </a:rPr>
              <a:t>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Period:</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 application period should be for a 30 day period, approximately 90 days in advance of AHRMM Academy cohorts.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Applicants will complete and submit the “AHRMM Academy” application within the application period.</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Selection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 Scholarship Committee will review applications, make their selections, and submit their recommendations approximately 60 days in advance of the AHRMM Academy cohort. Recommendations will be approved by the chapter board approximately 30 days in advance of the AHRMM Academy cohort.</a:t>
            </a:r>
            <a:endParaRPr lang="en-US" sz="40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buNone/>
            </a:pPr>
            <a:endParaRPr lang="en-US" sz="4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buNone/>
            </a:pPr>
            <a:r>
              <a:rPr lang="en-US" sz="4800" b="1" u="sng" kern="100" dirty="0">
                <a:effectLst/>
                <a:latin typeface="Univers" panose="020B0503020202020204" pitchFamily="34" charset="0"/>
                <a:ea typeface="Aptos" panose="020B0004020202020204" pitchFamily="34" charset="0"/>
                <a:cs typeface="Times New Roman" panose="02020603050405020304" pitchFamily="18" charset="0"/>
              </a:rPr>
              <a:t>Scholarship 3: Foundations of Effective Leadership</a:t>
            </a:r>
            <a:r>
              <a:rPr lang="en-US" sz="4800" b="1" u="none" strike="noStrike" kern="100" dirty="0">
                <a:effectLst/>
                <a:latin typeface="Univers" panose="020B0503020202020204" pitchFamily="34" charset="0"/>
                <a:ea typeface="Aptos" panose="020B0004020202020204" pitchFamily="34" charset="0"/>
                <a:cs typeface="Times New Roman" panose="02020603050405020304" pitchFamily="18" charset="0"/>
              </a:rPr>
              <a:t>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Period:</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 application period for AHRMM Leadership scholarships should be for a 30 day period, approximately 90 days in advance of AHRMM Leadership cohorts.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Applicants will complete and submit the “AHRMM Leadership” application within the application period.</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Selection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 Scholarship Committee will review applications, make their selections, and submit their recommendations approximately 60 days in advance of the AHRMM Leadership cohort. Recommendations will be approved by the chapter board approximately 30 days in advance of the AHRMM Leadership cohort.</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EC1731F2-13D6-E637-B1BF-B5AB44C59EB3}"/>
              </a:ext>
            </a:extLst>
          </p:cNvPr>
          <p:cNvSpPr>
            <a:spLocks noGrp="1"/>
          </p:cNvSpPr>
          <p:nvPr>
            <p:ph sz="half" idx="2"/>
          </p:nvPr>
        </p:nvSpPr>
        <p:spPr/>
        <p:txBody>
          <a:bodyPr>
            <a:normAutofit fontScale="25000" lnSpcReduction="20000"/>
          </a:bodyPr>
          <a:lstStyle/>
          <a:p>
            <a:pPr marL="0" marR="0" indent="0">
              <a:lnSpc>
                <a:spcPct val="107000"/>
              </a:lnSpc>
              <a:spcBef>
                <a:spcPts val="0"/>
              </a:spcBef>
              <a:spcAft>
                <a:spcPts val="800"/>
              </a:spcAft>
              <a:buNone/>
            </a:pPr>
            <a:r>
              <a:rPr lang="en-US" sz="4800" b="1" u="sng" kern="100" dirty="0">
                <a:effectLst/>
                <a:latin typeface="Univers" panose="020B0503020202020204" pitchFamily="34" charset="0"/>
                <a:ea typeface="Aptos" panose="020B0004020202020204" pitchFamily="34" charset="0"/>
                <a:cs typeface="Times New Roman" panose="02020603050405020304" pitchFamily="18" charset="0"/>
              </a:rPr>
              <a:t>Scholarship 4: CMRP Test</a:t>
            </a:r>
            <a:r>
              <a:rPr lang="en-US" sz="4800" b="1" u="none" strike="noStrike" kern="100" dirty="0">
                <a:effectLst/>
                <a:latin typeface="Univers" panose="020B0503020202020204" pitchFamily="34" charset="0"/>
                <a:ea typeface="Aptos" panose="020B0004020202020204" pitchFamily="34" charset="0"/>
                <a:cs typeface="Times New Roman" panose="02020603050405020304" pitchFamily="18" charset="0"/>
              </a:rPr>
              <a:t>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Period:</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There is no set period for CMRP Test scholarships.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a:t>
            </a:r>
            <a:r>
              <a:rPr lang="en-US" sz="4000" kern="100" dirty="0">
                <a:latin typeface="Univers" panose="020B0503020202020204" pitchFamily="34" charset="0"/>
                <a:ea typeface="Aptos" panose="020B0004020202020204" pitchFamily="34" charset="0"/>
                <a:cs typeface="Times New Roman" panose="02020603050405020304" pitchFamily="18" charset="0"/>
              </a:rPr>
              <a:t>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ubmit validation of their successful completion of the CMRP along with a receipt for their test and complete an application.</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Selection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 Scholarship Chair presents the application to the chapter board for reimbursement approval. The chapter should promote and recognize the new CMRP recipient through their website, social media, newsletters.</a:t>
            </a:r>
          </a:p>
          <a:p>
            <a:pPr marL="0" marR="0" indent="0">
              <a:lnSpc>
                <a:spcPct val="107000"/>
              </a:lnSpc>
              <a:spcBef>
                <a:spcPts val="0"/>
              </a:spcBef>
              <a:buNone/>
            </a:pPr>
            <a:endParaRPr lang="en-US" sz="40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buNone/>
            </a:pPr>
            <a:endParaRPr lang="en-US" sz="40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buNone/>
            </a:pPr>
            <a:r>
              <a:rPr lang="en-US" sz="4800" b="1" u="sng" kern="100" dirty="0">
                <a:effectLst/>
                <a:latin typeface="Univers" panose="020B0503020202020204" pitchFamily="34" charset="0"/>
                <a:ea typeface="Aptos" panose="020B0004020202020204" pitchFamily="34" charset="0"/>
                <a:cs typeface="Times New Roman" panose="02020603050405020304" pitchFamily="18" charset="0"/>
              </a:rPr>
              <a:t>Scholarship 5: CMRP Completion</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Period:</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There is no set period for CMRP Completion scholarships.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Applicants submit validation of their successful completion of the CMRP and complete an application.</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Selection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 Scholarship Chair will present the application to the chapter board for approval. The chapter should also promote and recognize the new CMRP recipient through their website, social media, newsletters, etc.</a:t>
            </a:r>
            <a:endParaRPr lang="en-US" sz="40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buNone/>
            </a:pPr>
            <a:endParaRPr lang="en-US" sz="40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buNone/>
            </a:pPr>
            <a:endParaRPr lang="en-US" sz="40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buNone/>
            </a:pPr>
            <a:r>
              <a:rPr lang="en-US" sz="4800" b="1" u="sng" kern="100" dirty="0">
                <a:effectLst/>
                <a:latin typeface="Univers" panose="020B0503020202020204" pitchFamily="34" charset="0"/>
                <a:ea typeface="Aptos" panose="020B0004020202020204" pitchFamily="34" charset="0"/>
                <a:cs typeface="Times New Roman" panose="02020603050405020304" pitchFamily="18" charset="0"/>
              </a:rPr>
              <a:t>Scholarship 6: AHRMM Conference Attendance</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Period:</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 application period for AHRMM Conference Attendance should be for a period of 15 days at least 60 days before the AHRMM Conference. Best practice is to open the application period at the chapter Spring Conference to promote the AHRMM Conference and align with student competitions and events.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Application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Applicants will submit complete and submit the “AHRMM Conference Attendance” application.</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4000" b="1" i="1" kern="100" dirty="0">
                <a:effectLst/>
                <a:latin typeface="Univers" panose="020B0503020202020204" pitchFamily="34" charset="0"/>
                <a:ea typeface="Aptos" panose="020B0004020202020204" pitchFamily="34" charset="0"/>
                <a:cs typeface="Times New Roman" panose="02020603050405020304" pitchFamily="18" charset="0"/>
              </a:rPr>
              <a:t>Selection Process:</a:t>
            </a:r>
            <a:r>
              <a:rPr lang="en-US" sz="4000" kern="100" dirty="0">
                <a:effectLst/>
                <a:latin typeface="Univers" panose="020B0503020202020204" pitchFamily="34" charset="0"/>
                <a:ea typeface="Aptos" panose="020B0004020202020204" pitchFamily="34" charset="0"/>
                <a:cs typeface="Times New Roman" panose="02020603050405020304" pitchFamily="18" charset="0"/>
              </a:rPr>
              <a:t> The Scholarship Committee will review applications, make their selections, and submit their recommendations at the first chapter board meeting following the application period. Recommendations will be approved by the chapter board 30-60 days in advance of the AHRMM Conference.</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0885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8879A-B413-57B0-B390-5A85F8EF9A76}"/>
              </a:ext>
            </a:extLst>
          </p:cNvPr>
          <p:cNvSpPr>
            <a:spLocks noGrp="1"/>
          </p:cNvSpPr>
          <p:nvPr>
            <p:ph type="title"/>
          </p:nvPr>
        </p:nvSpPr>
        <p:spPr/>
        <p:txBody>
          <a:bodyPr/>
          <a:lstStyle/>
          <a:p>
            <a:r>
              <a:rPr lang="en-US" dirty="0"/>
              <a:t>AHRMM Scholarship Application Process</a:t>
            </a:r>
          </a:p>
        </p:txBody>
      </p:sp>
      <p:sp>
        <p:nvSpPr>
          <p:cNvPr id="5" name="Content Placeholder 4">
            <a:extLst>
              <a:ext uri="{FF2B5EF4-FFF2-40B4-BE49-F238E27FC236}">
                <a16:creationId xmlns:a16="http://schemas.microsoft.com/office/drawing/2014/main" id="{DEF651DC-2A7C-A025-49C1-85DF7FDBB156}"/>
              </a:ext>
            </a:extLst>
          </p:cNvPr>
          <p:cNvSpPr>
            <a:spLocks noGrp="1"/>
          </p:cNvSpPr>
          <p:nvPr>
            <p:ph sz="half" idx="1"/>
          </p:nvPr>
        </p:nvSpPr>
        <p:spPr/>
        <p:txBody>
          <a:bodyPr>
            <a:noAutofit/>
          </a:bodyPr>
          <a:lstStyle/>
          <a:p>
            <a:pPr marL="342900" marR="0" lvl="0" indent="-342900">
              <a:lnSpc>
                <a:spcPct val="107000"/>
              </a:lnSpc>
              <a:buFont typeface="+mj-lt"/>
              <a:buAutoNum type="arabicPeriod"/>
            </a:pPr>
            <a:r>
              <a:rPr lang="en-US" sz="1600" kern="100" dirty="0">
                <a:latin typeface="Univers" panose="020B0503020202020204" pitchFamily="34" charset="0"/>
                <a:ea typeface="Aptos" panose="020B0004020202020204" pitchFamily="34" charset="0"/>
                <a:cs typeface="Times New Roman" panose="02020603050405020304" pitchFamily="18" charset="0"/>
              </a:rPr>
              <a:t>R</a:t>
            </a:r>
            <a:r>
              <a:rPr lang="en-US" sz="1600" kern="100" dirty="0">
                <a:effectLst/>
                <a:latin typeface="Univers" panose="020B0503020202020204" pitchFamily="34" charset="0"/>
                <a:ea typeface="Aptos" panose="020B0004020202020204" pitchFamily="34" charset="0"/>
                <a:cs typeface="Times New Roman" panose="02020603050405020304" pitchFamily="18" charset="0"/>
              </a:rPr>
              <a:t>each out to Emily Milkes, AHRMM Membership Specialist, at </a:t>
            </a:r>
            <a:r>
              <a:rPr lang="en-US" sz="1600" u="sng" kern="100" dirty="0">
                <a:solidFill>
                  <a:srgbClr val="467886"/>
                </a:solidFill>
                <a:effectLst/>
                <a:latin typeface="Univers" panose="020B0503020202020204" pitchFamily="34" charset="0"/>
                <a:ea typeface="Aptos" panose="020B0004020202020204" pitchFamily="34" charset="0"/>
                <a:cs typeface="Times New Roman" panose="02020603050405020304" pitchFamily="18" charset="0"/>
                <a:hlinkClick r:id="rId2"/>
              </a:rPr>
              <a:t>emilkes@aha.org</a:t>
            </a:r>
            <a:r>
              <a:rPr lang="en-US" sz="1600" kern="100" dirty="0">
                <a:effectLst/>
                <a:latin typeface="Univers" panose="020B0503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pPr>
            <a:r>
              <a:rPr lang="en-US" sz="1600" kern="100" dirty="0">
                <a:effectLst/>
                <a:latin typeface="Univers" panose="020B0503020202020204" pitchFamily="34" charset="0"/>
                <a:ea typeface="Aptos" panose="020B0004020202020204" pitchFamily="34" charset="0"/>
                <a:cs typeface="Times New Roman" panose="02020603050405020304" pitchFamily="18" charset="0"/>
              </a:rPr>
              <a:t>Provide the following information: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buFont typeface="+mj-lt"/>
              <a:buAutoNum type="alphaLcPeriod"/>
            </a:pPr>
            <a:r>
              <a:rPr lang="en-US" sz="1600" kern="100" dirty="0">
                <a:effectLst/>
                <a:latin typeface="Univers" panose="020B0503020202020204" pitchFamily="34" charset="0"/>
                <a:ea typeface="Aptos" panose="020B0004020202020204" pitchFamily="34" charset="0"/>
                <a:cs typeface="Times New Roman" panose="02020603050405020304" pitchFamily="18" charset="0"/>
              </a:rPr>
              <a:t>Scholarship Awarded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buFont typeface="+mj-lt"/>
              <a:buAutoNum type="alphaLcPeriod"/>
            </a:pPr>
            <a:r>
              <a:rPr lang="en-US" sz="1600" kern="100" dirty="0">
                <a:effectLst/>
                <a:latin typeface="Univers" panose="020B0503020202020204" pitchFamily="34" charset="0"/>
                <a:ea typeface="Aptos" panose="020B0004020202020204" pitchFamily="34" charset="0"/>
                <a:cs typeface="Times New Roman" panose="02020603050405020304" pitchFamily="18" charset="0"/>
              </a:rPr>
              <a:t>Number of Scholarships Awarded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buFont typeface="+mj-lt"/>
              <a:buAutoNum type="alphaLcPeriod"/>
            </a:pPr>
            <a:r>
              <a:rPr lang="en-US" sz="1600" kern="100" dirty="0">
                <a:effectLst/>
                <a:latin typeface="Univers" panose="020B0503020202020204" pitchFamily="34" charset="0"/>
                <a:ea typeface="Aptos" panose="020B0004020202020204" pitchFamily="34" charset="0"/>
                <a:cs typeface="Times New Roman" panose="02020603050405020304" pitchFamily="18" charset="0"/>
              </a:rPr>
              <a:t>Recipient First and Last Name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buFont typeface="+mj-lt"/>
              <a:buAutoNum type="alphaLcPeriod"/>
            </a:pPr>
            <a:r>
              <a:rPr lang="en-US" sz="1600" kern="100" dirty="0">
                <a:effectLst/>
                <a:latin typeface="Univers" panose="020B0503020202020204" pitchFamily="34" charset="0"/>
                <a:ea typeface="Aptos" panose="020B0004020202020204" pitchFamily="34" charset="0"/>
                <a:cs typeface="Times New Roman" panose="02020603050405020304" pitchFamily="18" charset="0"/>
              </a:rPr>
              <a:t>Recipient Email Address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buFont typeface="+mj-lt"/>
              <a:buAutoNum type="alphaLcPeriod"/>
            </a:pPr>
            <a:r>
              <a:rPr lang="en-US" sz="1600" kern="100" dirty="0">
                <a:effectLst/>
                <a:latin typeface="Univers" panose="020B0503020202020204" pitchFamily="34" charset="0"/>
                <a:ea typeface="Aptos" panose="020B0004020202020204" pitchFamily="34" charset="0"/>
                <a:cs typeface="Times New Roman" panose="02020603050405020304" pitchFamily="18" charset="0"/>
              </a:rPr>
              <a:t>Recipient Mailing Address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buFont typeface="+mj-lt"/>
              <a:buAutoNum type="alphaLcPeriod"/>
            </a:pPr>
            <a:r>
              <a:rPr lang="en-US" sz="1600" kern="100" dirty="0">
                <a:effectLst/>
                <a:latin typeface="Univers" panose="020B0503020202020204" pitchFamily="34" charset="0"/>
                <a:ea typeface="Aptos" panose="020B0004020202020204" pitchFamily="34" charset="0"/>
                <a:cs typeface="Times New Roman" panose="02020603050405020304" pitchFamily="18" charset="0"/>
              </a:rPr>
              <a:t>For Membership Scholarships, appropriate member type: </a:t>
            </a:r>
            <a:r>
              <a:rPr lang="en-US" sz="1600" u="sng" kern="100" dirty="0">
                <a:solidFill>
                  <a:srgbClr val="467886"/>
                </a:solidFill>
                <a:effectLst/>
                <a:latin typeface="Univers" panose="020B0503020202020204" pitchFamily="34" charset="0"/>
                <a:ea typeface="Aptos" panose="020B0004020202020204" pitchFamily="34" charset="0"/>
                <a:cs typeface="Times New Roman" panose="02020603050405020304" pitchFamily="18" charset="0"/>
                <a:hlinkClick r:id="rId3"/>
              </a:rPr>
              <a:t>https://www.ahrmm.org/get-involved/membership/join</a:t>
            </a:r>
            <a:r>
              <a:rPr lang="en-US" sz="1600" kern="100" dirty="0">
                <a:effectLst/>
                <a:latin typeface="Univers" panose="020B0503020202020204" pitchFamily="34" charset="0"/>
                <a:ea typeface="Aptos" panose="020B0004020202020204" pitchFamily="34"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buFont typeface="+mj-lt"/>
              <a:buAutoNum type="alphaLcPeriod"/>
            </a:pPr>
            <a:r>
              <a:rPr lang="en-US" sz="1600" kern="100" dirty="0">
                <a:effectLst/>
                <a:latin typeface="Univers" panose="020B0503020202020204" pitchFamily="34" charset="0"/>
                <a:ea typeface="Aptos" panose="020B0004020202020204" pitchFamily="34" charset="0"/>
                <a:cs typeface="Times New Roman" panose="02020603050405020304" pitchFamily="18" charset="0"/>
              </a:rPr>
              <a:t>First and Last Name or Organization Name of the person making the payment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mj-lt"/>
              <a:buAutoNum type="alphaLcPeriod"/>
            </a:pPr>
            <a:r>
              <a:rPr lang="en-US" sz="1600" kern="100" dirty="0">
                <a:effectLst/>
                <a:latin typeface="Univers" panose="020B0503020202020204" pitchFamily="34" charset="0"/>
                <a:ea typeface="Aptos" panose="020B0004020202020204" pitchFamily="34" charset="0"/>
                <a:cs typeface="Times New Roman" panose="02020603050405020304" pitchFamily="18" charset="0"/>
              </a:rPr>
              <a:t>Any additional information (i.e. PO Number) that you may want included on the invoice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215D36F-52AD-2B70-5404-6D79F5BD4D2C}"/>
              </a:ext>
            </a:extLst>
          </p:cNvPr>
          <p:cNvSpPr>
            <a:spLocks noGrp="1"/>
          </p:cNvSpPr>
          <p:nvPr>
            <p:ph sz="half" idx="2"/>
          </p:nvPr>
        </p:nvSpPr>
        <p:spPr/>
        <p:txBody>
          <a:bodyPr>
            <a:normAutofit/>
          </a:bodyPr>
          <a:lstStyle/>
          <a:p>
            <a:pPr marL="342900" marR="0" lvl="0" indent="-342900">
              <a:lnSpc>
                <a:spcPct val="107000"/>
              </a:lnSpc>
              <a:buAutoNum type="arabicPeriod" startAt="3"/>
            </a:pPr>
            <a:r>
              <a:rPr lang="en-US" sz="1700" kern="100" dirty="0">
                <a:effectLst/>
                <a:latin typeface="Univers" panose="020B0503020202020204" pitchFamily="34" charset="0"/>
                <a:ea typeface="Aptos" panose="020B0004020202020204" pitchFamily="34" charset="0"/>
                <a:cs typeface="Times New Roman" panose="02020603050405020304" pitchFamily="18" charset="0"/>
              </a:rPr>
              <a:t>AHRMM Staff will then review and create an    order for the membership or event registration. AHRMM discounts will also be applied at this time.</a:t>
            </a:r>
            <a:endParaRPr lang="en-US" sz="17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AutoNum type="arabicPeriod" startAt="3"/>
            </a:pPr>
            <a:r>
              <a:rPr lang="en-US" sz="1700" kern="100" dirty="0">
                <a:effectLst/>
                <a:latin typeface="Univers" panose="020B0503020202020204" pitchFamily="34" charset="0"/>
                <a:ea typeface="Aptos" panose="020B0004020202020204" pitchFamily="34" charset="0"/>
                <a:cs typeface="Times New Roman" panose="02020603050405020304" pitchFamily="18" charset="0"/>
              </a:rPr>
              <a:t>A PDF invoice(s) will be sent back to the Chapter. This will include instructions on how to pay online by credit card, by check/mail, or over the phone.</a:t>
            </a:r>
            <a:endParaRPr lang="en-US" sz="17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AutoNum type="arabicPeriod" startAt="3"/>
            </a:pPr>
            <a:r>
              <a:rPr lang="en-US" sz="1700" kern="100" dirty="0">
                <a:effectLst/>
                <a:latin typeface="Univers" panose="020B0503020202020204" pitchFamily="34" charset="0"/>
                <a:ea typeface="Aptos" panose="020B0004020202020204" pitchFamily="34" charset="0"/>
                <a:cs typeface="Times New Roman" panose="02020603050405020304" pitchFamily="18" charset="0"/>
              </a:rPr>
              <a:t>Once paid, the recipient will have access to the membership or event registration purchased. AHRMM Staff will send instructions on how to access to the recipient. </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9492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6D700-C500-7EB8-F2A6-B4D84A3719F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3BD51E7-038D-61E8-3958-13A2D98C0CC5}"/>
              </a:ext>
            </a:extLst>
          </p:cNvPr>
          <p:cNvSpPr>
            <a:spLocks noGrp="1"/>
          </p:cNvSpPr>
          <p:nvPr>
            <p:ph idx="1"/>
          </p:nvPr>
        </p:nvSpPr>
        <p:spPr/>
        <p:txBody>
          <a:bodyPr>
            <a:normAutofit fontScale="92500" lnSpcReduction="10000"/>
          </a:bodyPr>
          <a:lstStyle/>
          <a:p>
            <a:r>
              <a:rPr lang="en-US" dirty="0"/>
              <a:t>Importance of education and aligning diverse constituencies</a:t>
            </a:r>
          </a:p>
          <a:p>
            <a:r>
              <a:rPr lang="en-US" dirty="0"/>
              <a:t>AHRMM education resources</a:t>
            </a:r>
          </a:p>
          <a:p>
            <a:r>
              <a:rPr lang="en-US" dirty="0"/>
              <a:t>Scholarships</a:t>
            </a:r>
          </a:p>
          <a:p>
            <a:pPr lvl="1"/>
            <a:r>
              <a:rPr lang="en-US" dirty="0"/>
              <a:t>6 programs</a:t>
            </a:r>
          </a:p>
          <a:p>
            <a:r>
              <a:rPr lang="en-US" dirty="0"/>
              <a:t>Chapter Committee - structure and operations</a:t>
            </a:r>
          </a:p>
          <a:p>
            <a:r>
              <a:rPr lang="en-US" dirty="0"/>
              <a:t>AHRMM submission process</a:t>
            </a:r>
          </a:p>
          <a:p>
            <a:r>
              <a:rPr lang="en-US" dirty="0"/>
              <a:t>4 Resources</a:t>
            </a:r>
          </a:p>
          <a:p>
            <a:pPr lvl="1"/>
            <a:r>
              <a:rPr lang="en-US" dirty="0"/>
              <a:t>Recorded virtual training</a:t>
            </a:r>
          </a:p>
          <a:p>
            <a:pPr lvl="1"/>
            <a:r>
              <a:rPr lang="en-US" dirty="0"/>
              <a:t>Scholarship PPT</a:t>
            </a:r>
          </a:p>
          <a:p>
            <a:pPr lvl="1"/>
            <a:r>
              <a:rPr lang="en-US" dirty="0"/>
              <a:t>Scholarship program document</a:t>
            </a:r>
          </a:p>
          <a:p>
            <a:pPr lvl="1"/>
            <a:r>
              <a:rPr lang="en-US" dirty="0"/>
              <a:t>Excel budgeting tool</a:t>
            </a:r>
          </a:p>
        </p:txBody>
      </p:sp>
    </p:spTree>
    <p:extLst>
      <p:ext uri="{BB962C8B-B14F-4D97-AF65-F5344CB8AC3E}">
        <p14:creationId xmlns:p14="http://schemas.microsoft.com/office/powerpoint/2010/main" val="96128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3C54-4208-629A-2747-47A30C2CB6BC}"/>
              </a:ext>
            </a:extLst>
          </p:cNvPr>
          <p:cNvSpPr>
            <a:spLocks noGrp="1"/>
          </p:cNvSpPr>
          <p:nvPr>
            <p:ph type="title"/>
          </p:nvPr>
        </p:nvSpPr>
        <p:spPr/>
        <p:txBody>
          <a:bodyPr/>
          <a:lstStyle/>
          <a:p>
            <a:r>
              <a:rPr lang="en-US" dirty="0"/>
              <a:t>Overview/Principles</a:t>
            </a:r>
          </a:p>
        </p:txBody>
      </p:sp>
      <p:sp>
        <p:nvSpPr>
          <p:cNvPr id="3" name="Content Placeholder 2">
            <a:extLst>
              <a:ext uri="{FF2B5EF4-FFF2-40B4-BE49-F238E27FC236}">
                <a16:creationId xmlns:a16="http://schemas.microsoft.com/office/drawing/2014/main" id="{B317411F-DBCE-DCB6-4991-BF7711A2995D}"/>
              </a:ext>
            </a:extLst>
          </p:cNvPr>
          <p:cNvSpPr>
            <a:spLocks noGrp="1"/>
          </p:cNvSpPr>
          <p:nvPr>
            <p:ph idx="1"/>
          </p:nvPr>
        </p:nvSpPr>
        <p:spPr/>
        <p:txBody>
          <a:bodyPr/>
          <a:lstStyle/>
          <a:p>
            <a:r>
              <a:rPr lang="en-US" dirty="0"/>
              <a:t>AHRMM Led Education</a:t>
            </a:r>
          </a:p>
          <a:p>
            <a:pPr lvl="1"/>
            <a:r>
              <a:rPr lang="en-US" dirty="0"/>
              <a:t>Understand diverse chapter constituencies.</a:t>
            </a:r>
          </a:p>
          <a:p>
            <a:pPr lvl="1"/>
            <a:r>
              <a:rPr lang="en-US" dirty="0"/>
              <a:t>AHRMM online and virtual trainings for all levels of knowledge.</a:t>
            </a:r>
          </a:p>
          <a:p>
            <a:pPr lvl="1"/>
            <a:r>
              <a:rPr lang="en-US" dirty="0"/>
              <a:t>Best suited to provide consistent industry education.</a:t>
            </a:r>
          </a:p>
          <a:p>
            <a:r>
              <a:rPr lang="en-US" dirty="0"/>
              <a:t>Scholarship program created for chapters</a:t>
            </a:r>
          </a:p>
          <a:p>
            <a:pPr lvl="1"/>
            <a:r>
              <a:rPr lang="en-US" dirty="0"/>
              <a:t>Guidelines and structure to support your organization.</a:t>
            </a:r>
          </a:p>
          <a:p>
            <a:pPr lvl="1"/>
            <a:r>
              <a:rPr lang="en-US" dirty="0"/>
              <a:t>Supportive, not required or dictated.</a:t>
            </a:r>
          </a:p>
          <a:p>
            <a:pPr lvl="1"/>
            <a:r>
              <a:rPr lang="en-US" dirty="0"/>
              <a:t>Flexible for your chapters unique goals and needs.</a:t>
            </a:r>
          </a:p>
          <a:p>
            <a:pPr lvl="1"/>
            <a:r>
              <a:rPr lang="en-US" dirty="0"/>
              <a:t>Designed for chapters with healthy, surplus budgets.</a:t>
            </a:r>
          </a:p>
          <a:p>
            <a:pPr lvl="1"/>
            <a:r>
              <a:rPr lang="en-US" dirty="0"/>
              <a:t>AHRMM discounts to chapters that use the program</a:t>
            </a:r>
          </a:p>
        </p:txBody>
      </p:sp>
    </p:spTree>
    <p:extLst>
      <p:ext uri="{BB962C8B-B14F-4D97-AF65-F5344CB8AC3E}">
        <p14:creationId xmlns:p14="http://schemas.microsoft.com/office/powerpoint/2010/main" val="28688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86BB-795B-EE67-A0D6-058F52E229C2}"/>
              </a:ext>
            </a:extLst>
          </p:cNvPr>
          <p:cNvSpPr>
            <a:spLocks noGrp="1"/>
          </p:cNvSpPr>
          <p:nvPr>
            <p:ph type="title"/>
          </p:nvPr>
        </p:nvSpPr>
        <p:spPr/>
        <p:txBody>
          <a:bodyPr/>
          <a:lstStyle/>
          <a:p>
            <a:r>
              <a:rPr lang="en-US" dirty="0"/>
              <a:t>AHHRMM Member Constituencies	</a:t>
            </a:r>
          </a:p>
        </p:txBody>
      </p:sp>
      <p:sp>
        <p:nvSpPr>
          <p:cNvPr id="3" name="Content Placeholder 2">
            <a:extLst>
              <a:ext uri="{FF2B5EF4-FFF2-40B4-BE49-F238E27FC236}">
                <a16:creationId xmlns:a16="http://schemas.microsoft.com/office/drawing/2014/main" id="{F49A2137-42AE-F689-7654-6834C2D444C2}"/>
              </a:ext>
            </a:extLst>
          </p:cNvPr>
          <p:cNvSpPr>
            <a:spLocks noGrp="1"/>
          </p:cNvSpPr>
          <p:nvPr>
            <p:ph idx="1"/>
          </p:nvPr>
        </p:nvSpPr>
        <p:spPr/>
        <p:txBody>
          <a:bodyPr>
            <a:normAutofit/>
          </a:bodyPr>
          <a:lstStyle/>
          <a:p>
            <a:r>
              <a:rPr lang="en-US" sz="3600" dirty="0"/>
              <a:t>Chapters serve members at three levels</a:t>
            </a:r>
          </a:p>
          <a:p>
            <a:pPr lvl="1"/>
            <a:r>
              <a:rPr lang="en-US" sz="3600" dirty="0"/>
              <a:t>Early Stage</a:t>
            </a:r>
          </a:p>
          <a:p>
            <a:pPr lvl="2"/>
            <a:r>
              <a:rPr lang="en-US" sz="3200" dirty="0"/>
              <a:t>Students and 1-3 years experience</a:t>
            </a:r>
          </a:p>
          <a:p>
            <a:pPr lvl="1"/>
            <a:r>
              <a:rPr lang="en-US" sz="3600" dirty="0"/>
              <a:t>Mid Stage</a:t>
            </a:r>
          </a:p>
          <a:p>
            <a:pPr lvl="2"/>
            <a:r>
              <a:rPr lang="en-US" sz="3200" dirty="0"/>
              <a:t>3+ years: Technical skills and CMRP </a:t>
            </a:r>
          </a:p>
          <a:p>
            <a:pPr lvl="1"/>
            <a:r>
              <a:rPr lang="en-US" sz="3600" dirty="0"/>
              <a:t>Leadership </a:t>
            </a:r>
          </a:p>
          <a:p>
            <a:pPr lvl="2"/>
            <a:r>
              <a:rPr lang="en-US" sz="3200" dirty="0"/>
              <a:t>7+ years: Leadership skills </a:t>
            </a:r>
          </a:p>
        </p:txBody>
      </p:sp>
    </p:spTree>
    <p:extLst>
      <p:ext uri="{BB962C8B-B14F-4D97-AF65-F5344CB8AC3E}">
        <p14:creationId xmlns:p14="http://schemas.microsoft.com/office/powerpoint/2010/main" val="370706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D024-1E2E-C271-0117-9A7621C87286}"/>
              </a:ext>
            </a:extLst>
          </p:cNvPr>
          <p:cNvSpPr>
            <a:spLocks noGrp="1"/>
          </p:cNvSpPr>
          <p:nvPr>
            <p:ph type="title"/>
          </p:nvPr>
        </p:nvSpPr>
        <p:spPr/>
        <p:txBody>
          <a:bodyPr/>
          <a:lstStyle/>
          <a:p>
            <a:r>
              <a:rPr lang="en-US" dirty="0"/>
              <a:t>AHRMM Training: Level 1 – Early Stage</a:t>
            </a:r>
          </a:p>
        </p:txBody>
      </p:sp>
      <p:sp>
        <p:nvSpPr>
          <p:cNvPr id="3" name="Content Placeholder 2">
            <a:extLst>
              <a:ext uri="{FF2B5EF4-FFF2-40B4-BE49-F238E27FC236}">
                <a16:creationId xmlns:a16="http://schemas.microsoft.com/office/drawing/2014/main" id="{A4AC9AD8-D301-476C-D1CD-D1E92871C7A5}"/>
              </a:ext>
            </a:extLst>
          </p:cNvPr>
          <p:cNvSpPr>
            <a:spLocks noGrp="1"/>
          </p:cNvSpPr>
          <p:nvPr>
            <p:ph idx="1"/>
          </p:nvPr>
        </p:nvSpPr>
        <p:spPr/>
        <p:txBody>
          <a:bodyPr>
            <a:normAutofit/>
          </a:bodyPr>
          <a:lstStyle/>
          <a:p>
            <a:r>
              <a:rPr lang="en-US" dirty="0"/>
              <a:t>Supply Chain Fundamentals – FREE</a:t>
            </a:r>
          </a:p>
          <a:p>
            <a:pPr lvl="1"/>
            <a:r>
              <a:rPr lang="en-US" dirty="0"/>
              <a:t>Use as a Prerequisite</a:t>
            </a:r>
          </a:p>
          <a:p>
            <a:pPr lvl="1"/>
            <a:r>
              <a:rPr lang="en-US" dirty="0"/>
              <a:t>Available on-demand</a:t>
            </a:r>
          </a:p>
          <a:p>
            <a:pPr lvl="1"/>
            <a:r>
              <a:rPr lang="en-US" dirty="0">
                <a:hlinkClick r:id="rId2"/>
              </a:rPr>
              <a:t>https://www.ahrmm.org/education/fundamentals</a:t>
            </a:r>
            <a:endParaRPr lang="en-US" dirty="0"/>
          </a:p>
          <a:p>
            <a:pPr lvl="1"/>
            <a:endParaRPr lang="en-US" dirty="0"/>
          </a:p>
          <a:p>
            <a:pPr lvl="1"/>
            <a:r>
              <a:rPr lang="en-US" dirty="0"/>
              <a:t>Modules</a:t>
            </a:r>
          </a:p>
          <a:p>
            <a:pPr lvl="2"/>
            <a:r>
              <a:rPr lang="en-US" b="1" i="0" u="sng" dirty="0">
                <a:solidFill>
                  <a:srgbClr val="307FE2"/>
                </a:solidFill>
                <a:effectLst/>
                <a:latin typeface="Univers" panose="020B0503020202020204" pitchFamily="34" charset="0"/>
                <a:hlinkClick r:id="rId3"/>
              </a:rPr>
              <a:t>Introduction to Procurement and Product Value Analysis</a:t>
            </a:r>
            <a:endParaRPr lang="en-US" b="1" i="0" dirty="0">
              <a:solidFill>
                <a:srgbClr val="333333"/>
              </a:solidFill>
              <a:effectLst/>
              <a:latin typeface="Univers" panose="020B0503020202020204" pitchFamily="34" charset="0"/>
            </a:endParaRPr>
          </a:p>
          <a:p>
            <a:pPr lvl="2"/>
            <a:r>
              <a:rPr lang="en-US" b="1" i="0" u="sng" dirty="0">
                <a:solidFill>
                  <a:srgbClr val="002B7A"/>
                </a:solidFill>
                <a:effectLst/>
                <a:latin typeface="Univers" panose="020B0503020202020204" pitchFamily="34" charset="0"/>
                <a:hlinkClick r:id="rId4"/>
              </a:rPr>
              <a:t>Introduction to Inventory Management</a:t>
            </a:r>
            <a:endParaRPr lang="en-US" b="1" i="0" dirty="0">
              <a:solidFill>
                <a:srgbClr val="333333"/>
              </a:solidFill>
              <a:effectLst/>
              <a:latin typeface="Univers" panose="020B0503020202020204" pitchFamily="34" charset="0"/>
            </a:endParaRPr>
          </a:p>
          <a:p>
            <a:pPr lvl="2"/>
            <a:r>
              <a:rPr lang="en-US" b="1" i="0" u="sng" dirty="0">
                <a:solidFill>
                  <a:srgbClr val="307FE2"/>
                </a:solidFill>
                <a:effectLst/>
                <a:latin typeface="Univers" panose="020B0503020202020204" pitchFamily="34" charset="0"/>
                <a:hlinkClick r:id="rId5"/>
              </a:rPr>
              <a:t>Introduction to CQO</a:t>
            </a:r>
            <a:endParaRPr lang="en-US" b="1" i="0" dirty="0">
              <a:solidFill>
                <a:srgbClr val="333333"/>
              </a:solidFill>
              <a:effectLst/>
              <a:latin typeface="Univers" panose="020B0503020202020204" pitchFamily="34" charset="0"/>
            </a:endParaRPr>
          </a:p>
          <a:p>
            <a:pPr lvl="2"/>
            <a:r>
              <a:rPr lang="en-US" b="1" i="0" u="sng" dirty="0">
                <a:solidFill>
                  <a:srgbClr val="002B7A"/>
                </a:solidFill>
                <a:effectLst/>
                <a:latin typeface="Univers" panose="020B0503020202020204" pitchFamily="34" charset="0"/>
                <a:hlinkClick r:id="rId6"/>
              </a:rPr>
              <a:t>The What and Why of UDI</a:t>
            </a:r>
            <a:endParaRPr lang="en-US" b="1" i="0" dirty="0">
              <a:solidFill>
                <a:srgbClr val="333333"/>
              </a:solidFill>
              <a:effectLst/>
              <a:latin typeface="Univers" panose="020B0503020202020204" pitchFamily="34" charset="0"/>
            </a:endParaRPr>
          </a:p>
          <a:p>
            <a:pPr lvl="2"/>
            <a:r>
              <a:rPr lang="en-US" b="1" i="0" u="sng" dirty="0">
                <a:solidFill>
                  <a:srgbClr val="002B7A"/>
                </a:solidFill>
                <a:effectLst/>
                <a:latin typeface="Univers" panose="020B0503020202020204" pitchFamily="34" charset="0"/>
                <a:hlinkClick r:id="rId7"/>
              </a:rPr>
              <a:t>Become a CMRP</a:t>
            </a:r>
            <a:endParaRPr lang="en-US" b="1" i="0" dirty="0">
              <a:solidFill>
                <a:srgbClr val="333333"/>
              </a:solidFill>
              <a:effectLst/>
              <a:latin typeface="Univers" panose="020B0503020202020204" pitchFamily="34" charset="0"/>
            </a:endParaRPr>
          </a:p>
        </p:txBody>
      </p:sp>
    </p:spTree>
    <p:extLst>
      <p:ext uri="{BB962C8B-B14F-4D97-AF65-F5344CB8AC3E}">
        <p14:creationId xmlns:p14="http://schemas.microsoft.com/office/powerpoint/2010/main" val="7935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FF3E-3268-A5F0-34BF-B4D602CD2B97}"/>
              </a:ext>
            </a:extLst>
          </p:cNvPr>
          <p:cNvSpPr>
            <a:spLocks noGrp="1"/>
          </p:cNvSpPr>
          <p:nvPr>
            <p:ph type="title"/>
          </p:nvPr>
        </p:nvSpPr>
        <p:spPr/>
        <p:txBody>
          <a:bodyPr/>
          <a:lstStyle/>
          <a:p>
            <a:r>
              <a:rPr lang="en-US" dirty="0"/>
              <a:t>Chapter Scholarships</a:t>
            </a:r>
          </a:p>
        </p:txBody>
      </p:sp>
      <p:sp>
        <p:nvSpPr>
          <p:cNvPr id="3" name="Content Placeholder 2">
            <a:extLst>
              <a:ext uri="{FF2B5EF4-FFF2-40B4-BE49-F238E27FC236}">
                <a16:creationId xmlns:a16="http://schemas.microsoft.com/office/drawing/2014/main" id="{6EDDC03C-4E87-D286-7D19-ED2CEF090165}"/>
              </a:ext>
            </a:extLst>
          </p:cNvPr>
          <p:cNvSpPr>
            <a:spLocks noGrp="1"/>
          </p:cNvSpPr>
          <p:nvPr>
            <p:ph idx="1"/>
          </p:nvPr>
        </p:nvSpPr>
        <p:spPr/>
        <p:txBody>
          <a:bodyPr>
            <a:normAutofit/>
          </a:bodyPr>
          <a:lstStyle/>
          <a:p>
            <a:pPr marL="342900" marR="0" lvl="0" indent="-342900">
              <a:lnSpc>
                <a:spcPct val="107000"/>
              </a:lnSpc>
              <a:buFont typeface="+mj-lt"/>
              <a:buAutoNum type="arabicParenR"/>
            </a:pPr>
            <a:r>
              <a:rPr lang="en-US" sz="3600" kern="100" dirty="0">
                <a:effectLst/>
                <a:ea typeface="Aptos" panose="020B0004020202020204" pitchFamily="34" charset="0"/>
                <a:cs typeface="Times New Roman" panose="02020603050405020304" pitchFamily="18" charset="0"/>
              </a:rPr>
              <a:t> AHRMM Membership</a:t>
            </a:r>
          </a:p>
          <a:p>
            <a:pPr marL="342900" marR="0" lvl="0" indent="-342900">
              <a:lnSpc>
                <a:spcPct val="107000"/>
              </a:lnSpc>
              <a:buFont typeface="+mj-lt"/>
              <a:buAutoNum type="arabicParenR"/>
            </a:pPr>
            <a:r>
              <a:rPr lang="en-US" sz="3600" kern="100" dirty="0">
                <a:effectLst/>
                <a:ea typeface="Aptos" panose="020B0004020202020204" pitchFamily="34" charset="0"/>
                <a:cs typeface="Times New Roman" panose="02020603050405020304" pitchFamily="18" charset="0"/>
              </a:rPr>
              <a:t> AHRMM Academy Training</a:t>
            </a:r>
          </a:p>
          <a:p>
            <a:pPr marL="342900" marR="0" lvl="0" indent="-342900">
              <a:lnSpc>
                <a:spcPct val="107000"/>
              </a:lnSpc>
              <a:buFont typeface="+mj-lt"/>
              <a:buAutoNum type="arabicParenR"/>
            </a:pPr>
            <a:r>
              <a:rPr lang="en-US" sz="3600" kern="100" dirty="0">
                <a:effectLst/>
                <a:ea typeface="Aptos" panose="020B0004020202020204" pitchFamily="34" charset="0"/>
                <a:cs typeface="Times New Roman" panose="02020603050405020304" pitchFamily="18" charset="0"/>
              </a:rPr>
              <a:t> Foundations of Effective Leadership Training</a:t>
            </a:r>
          </a:p>
          <a:p>
            <a:pPr marL="342900" marR="0" lvl="0" indent="-342900">
              <a:lnSpc>
                <a:spcPct val="107000"/>
              </a:lnSpc>
              <a:buFont typeface="+mj-lt"/>
              <a:buAutoNum type="arabicParenR"/>
            </a:pPr>
            <a:r>
              <a:rPr lang="en-US" sz="3600" kern="100" dirty="0">
                <a:effectLst/>
                <a:ea typeface="Aptos" panose="020B0004020202020204" pitchFamily="34" charset="0"/>
                <a:cs typeface="Times New Roman" panose="02020603050405020304" pitchFamily="18" charset="0"/>
              </a:rPr>
              <a:t> CMRP Test</a:t>
            </a:r>
          </a:p>
          <a:p>
            <a:pPr marL="342900" marR="0" lvl="0" indent="-342900">
              <a:lnSpc>
                <a:spcPct val="107000"/>
              </a:lnSpc>
              <a:buFont typeface="+mj-lt"/>
              <a:buAutoNum type="arabicParenR"/>
            </a:pPr>
            <a:r>
              <a:rPr lang="en-US" sz="3600" kern="100" dirty="0">
                <a:effectLst/>
                <a:ea typeface="Aptos" panose="020B0004020202020204" pitchFamily="34" charset="0"/>
                <a:cs typeface="Times New Roman" panose="02020603050405020304" pitchFamily="18" charset="0"/>
              </a:rPr>
              <a:t> CMRP Completion</a:t>
            </a:r>
          </a:p>
          <a:p>
            <a:pPr marL="342900" marR="0" lvl="0" indent="-342900">
              <a:lnSpc>
                <a:spcPct val="107000"/>
              </a:lnSpc>
              <a:spcAft>
                <a:spcPts val="800"/>
              </a:spcAft>
              <a:buFont typeface="+mj-lt"/>
              <a:buAutoNum type="arabicParenR"/>
            </a:pPr>
            <a:r>
              <a:rPr lang="en-US" sz="3600" kern="100" dirty="0">
                <a:effectLst/>
                <a:ea typeface="Aptos" panose="020B0004020202020204" pitchFamily="34" charset="0"/>
                <a:cs typeface="Times New Roman" panose="02020603050405020304" pitchFamily="18" charset="0"/>
              </a:rPr>
              <a:t> AHRMM Conference Attendance</a:t>
            </a:r>
          </a:p>
        </p:txBody>
      </p:sp>
    </p:spTree>
    <p:extLst>
      <p:ext uri="{BB962C8B-B14F-4D97-AF65-F5344CB8AC3E}">
        <p14:creationId xmlns:p14="http://schemas.microsoft.com/office/powerpoint/2010/main" val="405836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8C5D-29A3-6225-3B77-229DE10740D0}"/>
              </a:ext>
            </a:extLst>
          </p:cNvPr>
          <p:cNvSpPr>
            <a:spLocks noGrp="1"/>
          </p:cNvSpPr>
          <p:nvPr>
            <p:ph type="title"/>
          </p:nvPr>
        </p:nvSpPr>
        <p:spPr/>
        <p:txBody>
          <a:bodyPr vert="horz" lIns="91440" tIns="45720" rIns="91440" bIns="45720" rtlCol="0" anchor="ctr">
            <a:normAutofit/>
          </a:bodyPr>
          <a:lstStyle/>
          <a:p>
            <a:r>
              <a:rPr lang="en-US" kern="1200" dirty="0">
                <a:solidFill>
                  <a:schemeClr val="tx1"/>
                </a:solidFill>
                <a:latin typeface="+mj-lt"/>
                <a:ea typeface="+mj-ea"/>
                <a:cs typeface="+mj-cs"/>
              </a:rPr>
              <a:t>Scholarship 1: AHRMM Membership</a:t>
            </a:r>
          </a:p>
        </p:txBody>
      </p:sp>
      <p:graphicFrame>
        <p:nvGraphicFramePr>
          <p:cNvPr id="6" name="Content Placeholder 5">
            <a:extLst>
              <a:ext uri="{FF2B5EF4-FFF2-40B4-BE49-F238E27FC236}">
                <a16:creationId xmlns:a16="http://schemas.microsoft.com/office/drawing/2014/main" id="{1255ECA1-438C-431C-042B-0FA3001ED475}"/>
              </a:ext>
            </a:extLst>
          </p:cNvPr>
          <p:cNvGraphicFramePr>
            <a:graphicFrameLocks noGrp="1"/>
          </p:cNvGraphicFramePr>
          <p:nvPr>
            <p:ph sz="half" idx="1"/>
            <p:extLst>
              <p:ext uri="{D42A27DB-BD31-4B8C-83A1-F6EECF244321}">
                <p14:modId xmlns:p14="http://schemas.microsoft.com/office/powerpoint/2010/main" val="2726790658"/>
              </p:ext>
            </p:extLst>
          </p:nvPr>
        </p:nvGraphicFramePr>
        <p:xfrm>
          <a:off x="276046" y="2308703"/>
          <a:ext cx="5572663" cy="3702337"/>
        </p:xfrm>
        <a:graphic>
          <a:graphicData uri="http://schemas.openxmlformats.org/drawingml/2006/table">
            <a:tbl>
              <a:tblPr firstRow="1" firstCol="1" bandRow="1">
                <a:tableStyleId>{5C22544A-7EE6-4342-B048-85BDC9FD1C3A}</a:tableStyleId>
              </a:tblPr>
              <a:tblGrid>
                <a:gridCol w="1729448">
                  <a:extLst>
                    <a:ext uri="{9D8B030D-6E8A-4147-A177-3AD203B41FA5}">
                      <a16:colId xmlns:a16="http://schemas.microsoft.com/office/drawing/2014/main" val="1564560597"/>
                    </a:ext>
                  </a:extLst>
                </a:gridCol>
                <a:gridCol w="1100577">
                  <a:extLst>
                    <a:ext uri="{9D8B030D-6E8A-4147-A177-3AD203B41FA5}">
                      <a16:colId xmlns:a16="http://schemas.microsoft.com/office/drawing/2014/main" val="1289640196"/>
                    </a:ext>
                  </a:extLst>
                </a:gridCol>
                <a:gridCol w="1374139">
                  <a:extLst>
                    <a:ext uri="{9D8B030D-6E8A-4147-A177-3AD203B41FA5}">
                      <a16:colId xmlns:a16="http://schemas.microsoft.com/office/drawing/2014/main" val="814501690"/>
                    </a:ext>
                  </a:extLst>
                </a:gridCol>
                <a:gridCol w="1368499">
                  <a:extLst>
                    <a:ext uri="{9D8B030D-6E8A-4147-A177-3AD203B41FA5}">
                      <a16:colId xmlns:a16="http://schemas.microsoft.com/office/drawing/2014/main" val="3113512046"/>
                    </a:ext>
                  </a:extLst>
                </a:gridCol>
              </a:tblGrid>
              <a:tr h="617463">
                <a:tc>
                  <a:txBody>
                    <a:bodyPr/>
                    <a:lstStyle/>
                    <a:p>
                      <a:r>
                        <a:rPr lang="en-US" sz="2000" kern="100" dirty="0">
                          <a:effectLst/>
                          <a:latin typeface="Aptos" panose="020B0004020202020204" pitchFamily="34" charset="0"/>
                        </a:rPr>
                        <a:t>Membership</a:t>
                      </a:r>
                    </a:p>
                  </a:txBody>
                  <a:tcPr marL="133242" marR="133242" marT="0" marB="0"/>
                </a:tc>
                <a:tc>
                  <a:txBody>
                    <a:bodyPr/>
                    <a:lstStyle/>
                    <a:p>
                      <a:pPr marL="0" marR="0">
                        <a:lnSpc>
                          <a:spcPct val="107000"/>
                        </a:lnSpc>
                        <a:spcAft>
                          <a:spcPts val="800"/>
                        </a:spcAft>
                      </a:pPr>
                      <a:r>
                        <a:rPr lang="en-US" sz="2000" kern="100">
                          <a:effectLst/>
                        </a:rPr>
                        <a:t>Dues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Discount</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dirty="0">
                          <a:effectLst/>
                        </a:rPr>
                        <a:t>Final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extLst>
                  <a:ext uri="{0D108BD9-81ED-4DB2-BD59-A6C34878D82A}">
                    <a16:rowId xmlns:a16="http://schemas.microsoft.com/office/drawing/2014/main" val="4238661179"/>
                  </a:ext>
                </a:extLst>
              </a:tr>
              <a:tr h="649378">
                <a:tc>
                  <a:txBody>
                    <a:bodyPr/>
                    <a:lstStyle/>
                    <a:p>
                      <a:pPr marL="0" marR="0">
                        <a:lnSpc>
                          <a:spcPct val="107000"/>
                        </a:lnSpc>
                        <a:spcAft>
                          <a:spcPts val="800"/>
                        </a:spcAft>
                      </a:pPr>
                      <a:r>
                        <a:rPr lang="en-US" sz="2000" kern="100" dirty="0">
                          <a:effectLst/>
                        </a:rPr>
                        <a:t>Provider/</a:t>
                      </a:r>
                    </a:p>
                    <a:p>
                      <a:pPr marL="0" marR="0">
                        <a:lnSpc>
                          <a:spcPct val="107000"/>
                        </a:lnSpc>
                        <a:spcAft>
                          <a:spcPts val="800"/>
                        </a:spcAft>
                      </a:pPr>
                      <a:r>
                        <a:rPr lang="en-US" sz="2000" kern="100" dirty="0">
                          <a:effectLst/>
                        </a:rPr>
                        <a:t>Military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$165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$25.00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 $140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extLst>
                  <a:ext uri="{0D108BD9-81ED-4DB2-BD59-A6C34878D82A}">
                    <a16:rowId xmlns:a16="http://schemas.microsoft.com/office/drawing/2014/main" val="1377152255"/>
                  </a:ext>
                </a:extLst>
              </a:tr>
              <a:tr h="390363">
                <a:tc>
                  <a:txBody>
                    <a:bodyPr/>
                    <a:lstStyle/>
                    <a:p>
                      <a:pPr marL="0" marR="0">
                        <a:lnSpc>
                          <a:spcPct val="107000"/>
                        </a:lnSpc>
                        <a:spcAft>
                          <a:spcPts val="800"/>
                        </a:spcAft>
                      </a:pPr>
                      <a:r>
                        <a:rPr lang="en-US" sz="2000" kern="100" dirty="0">
                          <a:effectLst/>
                        </a:rPr>
                        <a:t>Affiliate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dirty="0">
                          <a:effectLst/>
                        </a:rPr>
                        <a:t>$240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dirty="0">
                          <a:effectLst/>
                        </a:rPr>
                        <a:t>$36.00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dirty="0">
                          <a:effectLst/>
                        </a:rPr>
                        <a:t> $204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extLst>
                  <a:ext uri="{0D108BD9-81ED-4DB2-BD59-A6C34878D82A}">
                    <a16:rowId xmlns:a16="http://schemas.microsoft.com/office/drawing/2014/main" val="843405817"/>
                  </a:ext>
                </a:extLst>
              </a:tr>
              <a:tr h="390363">
                <a:tc>
                  <a:txBody>
                    <a:bodyPr/>
                    <a:lstStyle/>
                    <a:p>
                      <a:pPr marL="0" marR="0">
                        <a:lnSpc>
                          <a:spcPct val="107000"/>
                        </a:lnSpc>
                        <a:spcAft>
                          <a:spcPts val="800"/>
                        </a:spcAft>
                      </a:pPr>
                      <a:r>
                        <a:rPr lang="en-US" sz="2000" kern="100" dirty="0">
                          <a:effectLst/>
                        </a:rPr>
                        <a:t>Exec</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$220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dirty="0">
                          <a:effectLst/>
                        </a:rPr>
                        <a:t>$33.00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dirty="0">
                          <a:effectLst/>
                        </a:rPr>
                        <a:t> $187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extLst>
                  <a:ext uri="{0D108BD9-81ED-4DB2-BD59-A6C34878D82A}">
                    <a16:rowId xmlns:a16="http://schemas.microsoft.com/office/drawing/2014/main" val="1385497807"/>
                  </a:ext>
                </a:extLst>
              </a:tr>
              <a:tr h="390363">
                <a:tc>
                  <a:txBody>
                    <a:bodyPr/>
                    <a:lstStyle/>
                    <a:p>
                      <a:pPr marL="0" marR="0">
                        <a:lnSpc>
                          <a:spcPct val="107000"/>
                        </a:lnSpc>
                        <a:spcAft>
                          <a:spcPts val="800"/>
                        </a:spcAft>
                      </a:pPr>
                      <a:r>
                        <a:rPr lang="en-US" sz="2000" kern="100" dirty="0">
                          <a:effectLst/>
                        </a:rPr>
                        <a:t>YPA-P</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$135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$20.00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 $115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extLst>
                  <a:ext uri="{0D108BD9-81ED-4DB2-BD59-A6C34878D82A}">
                    <a16:rowId xmlns:a16="http://schemas.microsoft.com/office/drawing/2014/main" val="2116121358"/>
                  </a:ext>
                </a:extLst>
              </a:tr>
              <a:tr h="390363">
                <a:tc>
                  <a:txBody>
                    <a:bodyPr/>
                    <a:lstStyle/>
                    <a:p>
                      <a:pPr marL="0" marR="0">
                        <a:lnSpc>
                          <a:spcPct val="107000"/>
                        </a:lnSpc>
                        <a:spcAft>
                          <a:spcPts val="800"/>
                        </a:spcAft>
                      </a:pPr>
                      <a:r>
                        <a:rPr lang="en-US" sz="2000" kern="100" dirty="0">
                          <a:effectLst/>
                        </a:rPr>
                        <a:t>YPA-A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$195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$30.00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 $165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extLst>
                  <a:ext uri="{0D108BD9-81ED-4DB2-BD59-A6C34878D82A}">
                    <a16:rowId xmlns:a16="http://schemas.microsoft.com/office/drawing/2014/main" val="2935050828"/>
                  </a:ext>
                </a:extLst>
              </a:tr>
              <a:tr h="390363">
                <a:tc>
                  <a:txBody>
                    <a:bodyPr/>
                    <a:lstStyle/>
                    <a:p>
                      <a:pPr marL="0" marR="0">
                        <a:lnSpc>
                          <a:spcPct val="107000"/>
                        </a:lnSpc>
                        <a:spcAft>
                          <a:spcPts val="800"/>
                        </a:spcAft>
                      </a:pPr>
                      <a:r>
                        <a:rPr lang="en-US" sz="2000" kern="100" dirty="0">
                          <a:effectLst/>
                        </a:rPr>
                        <a:t>Retiree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dirty="0">
                          <a:effectLst/>
                        </a:rPr>
                        <a:t>$109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$16.00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 $93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extLst>
                  <a:ext uri="{0D108BD9-81ED-4DB2-BD59-A6C34878D82A}">
                    <a16:rowId xmlns:a16="http://schemas.microsoft.com/office/drawing/2014/main" val="1305372559"/>
                  </a:ext>
                </a:extLst>
              </a:tr>
              <a:tr h="390363">
                <a:tc>
                  <a:txBody>
                    <a:bodyPr/>
                    <a:lstStyle/>
                    <a:p>
                      <a:pPr marL="0" marR="0">
                        <a:lnSpc>
                          <a:spcPct val="107000"/>
                        </a:lnSpc>
                        <a:spcAft>
                          <a:spcPts val="800"/>
                        </a:spcAft>
                      </a:pPr>
                      <a:r>
                        <a:rPr lang="en-US" sz="2000" kern="100" dirty="0">
                          <a:effectLst/>
                        </a:rPr>
                        <a:t>Student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dirty="0">
                          <a:effectLst/>
                        </a:rPr>
                        <a:t>$35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a:effectLst/>
                        </a:rPr>
                        <a:t>$5.00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tc>
                  <a:txBody>
                    <a:bodyPr/>
                    <a:lstStyle/>
                    <a:p>
                      <a:pPr marL="0" marR="0">
                        <a:lnSpc>
                          <a:spcPct val="107000"/>
                        </a:lnSpc>
                        <a:spcAft>
                          <a:spcPts val="800"/>
                        </a:spcAft>
                      </a:pPr>
                      <a:r>
                        <a:rPr lang="en-US" sz="2000" kern="100" dirty="0">
                          <a:effectLst/>
                        </a:rPr>
                        <a:t> $30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33242" marR="133242" marT="0" marB="0"/>
                </a:tc>
                <a:extLst>
                  <a:ext uri="{0D108BD9-81ED-4DB2-BD59-A6C34878D82A}">
                    <a16:rowId xmlns:a16="http://schemas.microsoft.com/office/drawing/2014/main" val="4157864078"/>
                  </a:ext>
                </a:extLst>
              </a:tr>
            </a:tbl>
          </a:graphicData>
        </a:graphic>
      </p:graphicFrame>
      <p:sp>
        <p:nvSpPr>
          <p:cNvPr id="9" name="Content Placeholder 8">
            <a:extLst>
              <a:ext uri="{FF2B5EF4-FFF2-40B4-BE49-F238E27FC236}">
                <a16:creationId xmlns:a16="http://schemas.microsoft.com/office/drawing/2014/main" id="{EEC3F3E7-C2AB-BF9D-52B2-4E2EBDB38639}"/>
              </a:ext>
            </a:extLst>
          </p:cNvPr>
          <p:cNvSpPr>
            <a:spLocks noGrp="1"/>
          </p:cNvSpPr>
          <p:nvPr>
            <p:ph sz="half" idx="2"/>
          </p:nvPr>
        </p:nvSpPr>
        <p:spPr>
          <a:xfrm>
            <a:off x="6172200" y="2308703"/>
            <a:ext cx="5181600" cy="3868260"/>
          </a:xfrm>
        </p:spPr>
        <p:txBody>
          <a:bodyPr/>
          <a:lstStyle/>
          <a:p>
            <a:pPr marL="0" indent="0">
              <a:lnSpc>
                <a:spcPct val="107000"/>
              </a:lnSpc>
              <a:spcAft>
                <a:spcPts val="800"/>
              </a:spcAft>
              <a:buNone/>
            </a:pPr>
            <a:r>
              <a:rPr lang="en-US" sz="1800" b="1" kern="100" dirty="0">
                <a:solidFill>
                  <a:srgbClr val="074F6A"/>
                </a:solidFill>
                <a:effectLst/>
                <a:ea typeface="Aptos" panose="020B0004020202020204" pitchFamily="34" charset="0"/>
                <a:cs typeface="Times New Roman" panose="02020603050405020304" pitchFamily="18" charset="0"/>
              </a:rPr>
              <a:t>Chapter Budgeting</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Proposed number of scholarships: 3</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Proposed Recipients</a:t>
            </a:r>
          </a:p>
          <a:p>
            <a:pPr marL="457200" lvl="1">
              <a:lnSpc>
                <a:spcPct val="107000"/>
              </a:lnSpc>
              <a:spcAft>
                <a:spcPts val="800"/>
              </a:spcAft>
            </a:pPr>
            <a:r>
              <a:rPr lang="en-US" sz="1800" b="1" kern="100" dirty="0">
                <a:effectLst/>
                <a:ea typeface="Aptos" panose="020B0004020202020204" pitchFamily="34" charset="0"/>
                <a:cs typeface="Times New Roman" panose="02020603050405020304" pitchFamily="18" charset="0"/>
              </a:rPr>
              <a:t>1 Board Member; 2 Chapter Members</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Estimated Cost: $720</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With AHRMM Discount: $612</a:t>
            </a:r>
            <a:endParaRPr lang="en-US" sz="18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4843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5F7F-3188-89A5-93AE-71E6F4F8EA8B}"/>
              </a:ext>
            </a:extLst>
          </p:cNvPr>
          <p:cNvSpPr>
            <a:spLocks noGrp="1"/>
          </p:cNvSpPr>
          <p:nvPr>
            <p:ph type="title"/>
          </p:nvPr>
        </p:nvSpPr>
        <p:spPr/>
        <p:txBody>
          <a:bodyPr/>
          <a:lstStyle/>
          <a:p>
            <a:r>
              <a:rPr lang="en-US" kern="1200">
                <a:solidFill>
                  <a:schemeClr val="tx1"/>
                </a:solidFill>
                <a:latin typeface="+mj-lt"/>
                <a:ea typeface="+mj-ea"/>
                <a:cs typeface="+mj-cs"/>
              </a:rPr>
              <a:t>Scholarship 2: AHRMM Academy</a:t>
            </a:r>
            <a:endParaRPr lang="en-US" dirty="0"/>
          </a:p>
        </p:txBody>
      </p:sp>
      <p:sp>
        <p:nvSpPr>
          <p:cNvPr id="4" name="Content Placeholder 3">
            <a:extLst>
              <a:ext uri="{FF2B5EF4-FFF2-40B4-BE49-F238E27FC236}">
                <a16:creationId xmlns:a16="http://schemas.microsoft.com/office/drawing/2014/main" id="{2580333C-321A-B10A-48D5-2CA1291ABB42}"/>
              </a:ext>
            </a:extLst>
          </p:cNvPr>
          <p:cNvSpPr>
            <a:spLocks noGrp="1"/>
          </p:cNvSpPr>
          <p:nvPr>
            <p:ph sz="half" idx="1"/>
          </p:nvPr>
        </p:nvSpPr>
        <p:spPr>
          <a:xfrm>
            <a:off x="622538" y="1862317"/>
            <a:ext cx="5473462" cy="4351338"/>
          </a:xfrm>
        </p:spPr>
        <p:txBody>
          <a:bodyPr>
            <a:normAutofit/>
          </a:bodyPr>
          <a:lstStyle/>
          <a:p>
            <a:pPr marL="0" indent="0">
              <a:buNone/>
            </a:pPr>
            <a:r>
              <a:rPr lang="en-US" sz="2000" b="1" i="1" dirty="0">
                <a:solidFill>
                  <a:srgbClr val="333333"/>
                </a:solidFill>
              </a:rPr>
              <a:t>Prep for CMRP</a:t>
            </a:r>
          </a:p>
          <a:p>
            <a:r>
              <a:rPr lang="en-US" sz="1800" dirty="0">
                <a:solidFill>
                  <a:srgbClr val="333333"/>
                </a:solidFill>
              </a:rPr>
              <a:t>Recommended for CMRP prep</a:t>
            </a:r>
            <a:endParaRPr lang="en-US" sz="1800" i="0" dirty="0">
              <a:solidFill>
                <a:srgbClr val="333333"/>
              </a:solidFill>
              <a:effectLst/>
            </a:endParaRPr>
          </a:p>
          <a:p>
            <a:r>
              <a:rPr lang="en-US" sz="1800" b="0" i="0" dirty="0">
                <a:solidFill>
                  <a:srgbClr val="333333"/>
                </a:solidFill>
                <a:effectLst/>
              </a:rPr>
              <a:t>Weekly live 1-hour webinars with leaders in the field and on-demand.</a:t>
            </a:r>
          </a:p>
          <a:p>
            <a:r>
              <a:rPr lang="en-US" sz="1800" dirty="0">
                <a:hlinkClick r:id="rId2"/>
              </a:rPr>
              <a:t>https://www.ahrmm.org/education/academy</a:t>
            </a:r>
            <a:endParaRPr lang="en-US" sz="1800" dirty="0"/>
          </a:p>
          <a:p>
            <a:pPr marL="0" indent="0">
              <a:buNone/>
            </a:pPr>
            <a:r>
              <a:rPr lang="en-US" sz="2000" dirty="0"/>
              <a:t>Modules</a:t>
            </a:r>
          </a:p>
          <a:p>
            <a:pPr lvl="1"/>
            <a:r>
              <a:rPr lang="en-US" sz="1800" i="0" dirty="0">
                <a:effectLst/>
              </a:rPr>
              <a:t>Procurement and Product Value Analysis</a:t>
            </a:r>
          </a:p>
          <a:p>
            <a:pPr lvl="1"/>
            <a:r>
              <a:rPr lang="en-US" sz="1800" i="0" dirty="0">
                <a:effectLst/>
              </a:rPr>
              <a:t>Information Systems and Data Management</a:t>
            </a:r>
          </a:p>
          <a:p>
            <a:pPr lvl="1"/>
            <a:r>
              <a:rPr lang="en-US" sz="1800" i="0" dirty="0">
                <a:effectLst/>
              </a:rPr>
              <a:t>Strategic Planning, Leadership, and Compliance</a:t>
            </a:r>
          </a:p>
          <a:p>
            <a:pPr lvl="1"/>
            <a:r>
              <a:rPr lang="en-US" sz="1800" i="0" dirty="0">
                <a:effectLst/>
              </a:rPr>
              <a:t>Finance</a:t>
            </a:r>
          </a:p>
          <a:p>
            <a:pPr lvl="1"/>
            <a:r>
              <a:rPr lang="en-US" sz="1800" i="0" dirty="0">
                <a:effectLst/>
              </a:rPr>
              <a:t>Procurement and Product Value Analysis</a:t>
            </a:r>
          </a:p>
          <a:p>
            <a:endParaRPr lang="en-US" sz="2000" dirty="0"/>
          </a:p>
        </p:txBody>
      </p:sp>
      <p:sp>
        <p:nvSpPr>
          <p:cNvPr id="5" name="Content Placeholder 4">
            <a:extLst>
              <a:ext uri="{FF2B5EF4-FFF2-40B4-BE49-F238E27FC236}">
                <a16:creationId xmlns:a16="http://schemas.microsoft.com/office/drawing/2014/main" id="{B3EC111F-F086-2A85-624C-DB691B5C265E}"/>
              </a:ext>
            </a:extLst>
          </p:cNvPr>
          <p:cNvSpPr>
            <a:spLocks noGrp="1"/>
          </p:cNvSpPr>
          <p:nvPr>
            <p:ph sz="half" idx="2"/>
          </p:nvPr>
        </p:nvSpPr>
        <p:spPr>
          <a:xfrm>
            <a:off x="6096001" y="1862317"/>
            <a:ext cx="5687681" cy="4351338"/>
          </a:xfrm>
        </p:spPr>
        <p:txBody>
          <a:bodyPr>
            <a:normAutofit/>
          </a:bodyPr>
          <a:lstStyle/>
          <a:p>
            <a:pPr marL="0" marR="0" indent="0">
              <a:lnSpc>
                <a:spcPct val="107000"/>
              </a:lnSpc>
              <a:spcAft>
                <a:spcPts val="800"/>
              </a:spcAft>
              <a:buNone/>
            </a:pPr>
            <a:r>
              <a:rPr lang="en-US" sz="2400" b="1" kern="100" dirty="0">
                <a:solidFill>
                  <a:srgbClr val="074F6A"/>
                </a:solidFill>
                <a:effectLst/>
                <a:ea typeface="Aptos" panose="020B0004020202020204" pitchFamily="34" charset="0"/>
                <a:cs typeface="Times New Roman" panose="02020603050405020304" pitchFamily="18" charset="0"/>
              </a:rPr>
              <a:t>Costs </a:t>
            </a:r>
          </a:p>
          <a:p>
            <a:pPr marL="457200" lvl="1">
              <a:lnSpc>
                <a:spcPct val="107000"/>
              </a:lnSpc>
              <a:spcAft>
                <a:spcPts val="800"/>
              </a:spcAft>
            </a:pPr>
            <a:r>
              <a:rPr lang="en-US" sz="1800" kern="100" dirty="0">
                <a:solidFill>
                  <a:srgbClr val="000000"/>
                </a:solidFill>
                <a:effectLst/>
                <a:ea typeface="Aptos" panose="020B0004020202020204" pitchFamily="34" charset="0"/>
                <a:cs typeface="Times New Roman" panose="02020603050405020304" pitchFamily="18" charset="0"/>
              </a:rPr>
              <a:t>Cost per cohort: $129 </a:t>
            </a:r>
            <a:endParaRPr lang="en-US" sz="1800" kern="100" dirty="0">
              <a:effectLst/>
              <a:ea typeface="Aptos" panose="020B0004020202020204" pitchFamily="34" charset="0"/>
              <a:cs typeface="Times New Roman" panose="02020603050405020304" pitchFamily="18" charset="0"/>
            </a:endParaRPr>
          </a:p>
          <a:p>
            <a:pPr marL="457200" lvl="1">
              <a:lnSpc>
                <a:spcPct val="107000"/>
              </a:lnSpc>
              <a:spcAft>
                <a:spcPts val="800"/>
              </a:spcAft>
            </a:pPr>
            <a:r>
              <a:rPr lang="en-US" sz="1800" kern="100" dirty="0">
                <a:solidFill>
                  <a:srgbClr val="000000"/>
                </a:solidFill>
                <a:effectLst/>
                <a:ea typeface="Aptos" panose="020B0004020202020204" pitchFamily="34" charset="0"/>
                <a:cs typeface="Times New Roman" panose="02020603050405020304" pitchFamily="18" charset="0"/>
              </a:rPr>
              <a:t>AHRMM Scholarship Program discount: 20% </a:t>
            </a:r>
            <a:endParaRPr lang="en-US" sz="1800" kern="100" dirty="0">
              <a:effectLst/>
              <a:ea typeface="Aptos" panose="020B0004020202020204" pitchFamily="34" charset="0"/>
              <a:cs typeface="Times New Roman" panose="02020603050405020304" pitchFamily="18" charset="0"/>
            </a:endParaRPr>
          </a:p>
          <a:p>
            <a:pPr marL="0" indent="0">
              <a:lnSpc>
                <a:spcPct val="107000"/>
              </a:lnSpc>
              <a:spcAft>
                <a:spcPts val="800"/>
              </a:spcAft>
              <a:buNone/>
            </a:pPr>
            <a:endParaRPr lang="en-US" sz="1800" b="1" kern="100" dirty="0">
              <a:solidFill>
                <a:srgbClr val="074F6A"/>
              </a:solidFill>
              <a:effectLs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b="1" kern="100" dirty="0">
                <a:solidFill>
                  <a:srgbClr val="074F6A"/>
                </a:solidFill>
                <a:effectLst/>
                <a:ea typeface="Aptos" panose="020B0004020202020204" pitchFamily="34" charset="0"/>
                <a:cs typeface="Times New Roman" panose="02020603050405020304" pitchFamily="18" charset="0"/>
              </a:rPr>
              <a:t>Chapter Budgeting</a:t>
            </a:r>
            <a:endParaRPr lang="en-US" sz="24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Proposed number of scholarships: 5</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Cost for Five Scholarships: $645</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Chapter costs with AHRMM Discount: $516</a:t>
            </a:r>
            <a:endParaRPr lang="en-US" sz="18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2072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B500A-3ECC-38EA-E3CC-5FEAB672D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A4F87-7031-2A16-CD46-0DF2540D935C}"/>
              </a:ext>
            </a:extLst>
          </p:cNvPr>
          <p:cNvSpPr>
            <a:spLocks noGrp="1"/>
          </p:cNvSpPr>
          <p:nvPr>
            <p:ph type="title"/>
          </p:nvPr>
        </p:nvSpPr>
        <p:spPr/>
        <p:txBody>
          <a:bodyPr/>
          <a:lstStyle/>
          <a:p>
            <a:r>
              <a:rPr lang="en-US" kern="1200">
                <a:solidFill>
                  <a:schemeClr val="tx1"/>
                </a:solidFill>
                <a:latin typeface="+mj-lt"/>
                <a:ea typeface="+mj-ea"/>
                <a:cs typeface="+mj-cs"/>
              </a:rPr>
              <a:t>Scholarship 3: Leadership</a:t>
            </a:r>
            <a:endParaRPr lang="en-US" dirty="0"/>
          </a:p>
        </p:txBody>
      </p:sp>
      <p:sp>
        <p:nvSpPr>
          <p:cNvPr id="4" name="Content Placeholder 3">
            <a:extLst>
              <a:ext uri="{FF2B5EF4-FFF2-40B4-BE49-F238E27FC236}">
                <a16:creationId xmlns:a16="http://schemas.microsoft.com/office/drawing/2014/main" id="{83CA1D5E-7EDC-4E44-0177-4651635CEBA8}"/>
              </a:ext>
            </a:extLst>
          </p:cNvPr>
          <p:cNvSpPr>
            <a:spLocks noGrp="1"/>
          </p:cNvSpPr>
          <p:nvPr>
            <p:ph sz="half" idx="1"/>
          </p:nvPr>
        </p:nvSpPr>
        <p:spPr>
          <a:xfrm>
            <a:off x="700177" y="1998153"/>
            <a:ext cx="5181600" cy="4351338"/>
          </a:xfrm>
        </p:spPr>
        <p:txBody>
          <a:bodyPr>
            <a:normAutofit lnSpcReduction="10000"/>
          </a:bodyPr>
          <a:lstStyle/>
          <a:p>
            <a:r>
              <a:rPr lang="en-US" sz="2000" dirty="0"/>
              <a:t>Foundations for Effective Leadership</a:t>
            </a:r>
          </a:p>
          <a:p>
            <a:pPr lvl="1"/>
            <a:r>
              <a:rPr lang="en-US" sz="1800" dirty="0"/>
              <a:t>C</a:t>
            </a:r>
            <a:r>
              <a:rPr lang="en-US" sz="1800" b="0" i="0" dirty="0">
                <a:effectLst/>
              </a:rPr>
              <a:t>ultivate, amplify and strengthen strategic leadership skills.</a:t>
            </a:r>
          </a:p>
          <a:p>
            <a:pPr lvl="1"/>
            <a:r>
              <a:rPr lang="en-US" sz="1800" b="0" i="0" dirty="0">
                <a:effectLst/>
              </a:rPr>
              <a:t>Online content</a:t>
            </a:r>
            <a:endParaRPr lang="en-US" sz="1800" dirty="0">
              <a:hlinkClick r:id="rId2"/>
            </a:endParaRPr>
          </a:p>
          <a:p>
            <a:pPr lvl="1"/>
            <a:r>
              <a:rPr lang="en-US" sz="1800" dirty="0">
                <a:hlinkClick r:id="rId2"/>
              </a:rPr>
              <a:t>https://www.ahrmm.org/education/leadership-foundations</a:t>
            </a:r>
            <a:r>
              <a:rPr lang="en-US" sz="1800" dirty="0"/>
              <a:t> </a:t>
            </a:r>
          </a:p>
          <a:p>
            <a:pPr lvl="1"/>
            <a:r>
              <a:rPr lang="en-US" sz="1800" dirty="0"/>
              <a:t>FREE PREVIEW:  </a:t>
            </a:r>
            <a:r>
              <a:rPr kumimoji="0" lang="en-US" altLang="en-US" sz="1800" i="0" u="none" strike="noStrike" cap="none" normalizeH="0" baseline="0" dirty="0">
                <a:ln>
                  <a:noFill/>
                </a:ln>
                <a:effectLst/>
              </a:rPr>
              <a:t>Building a culture of continuous improvement</a:t>
            </a:r>
          </a:p>
          <a:p>
            <a:endParaRPr lang="en-US" dirty="0"/>
          </a:p>
        </p:txBody>
      </p:sp>
      <p:sp>
        <p:nvSpPr>
          <p:cNvPr id="5" name="Content Placeholder 4">
            <a:extLst>
              <a:ext uri="{FF2B5EF4-FFF2-40B4-BE49-F238E27FC236}">
                <a16:creationId xmlns:a16="http://schemas.microsoft.com/office/drawing/2014/main" id="{34A2AD93-579C-C36E-0549-4EF3CFCDD88F}"/>
              </a:ext>
            </a:extLst>
          </p:cNvPr>
          <p:cNvSpPr>
            <a:spLocks noGrp="1"/>
          </p:cNvSpPr>
          <p:nvPr>
            <p:ph sz="half" idx="2"/>
          </p:nvPr>
        </p:nvSpPr>
        <p:spPr>
          <a:xfrm>
            <a:off x="6096000" y="1998153"/>
            <a:ext cx="5181600" cy="4351338"/>
          </a:xfrm>
        </p:spPr>
        <p:txBody>
          <a:bodyPr>
            <a:normAutofit lnSpcReduction="10000"/>
          </a:bodyPr>
          <a:lstStyle/>
          <a:p>
            <a:pPr marL="0" marR="0" indent="0">
              <a:lnSpc>
                <a:spcPct val="107000"/>
              </a:lnSpc>
              <a:spcAft>
                <a:spcPts val="800"/>
              </a:spcAft>
              <a:buNone/>
            </a:pPr>
            <a:r>
              <a:rPr lang="en-US" sz="2000" b="1" kern="100" dirty="0">
                <a:solidFill>
                  <a:srgbClr val="074F6A"/>
                </a:solidFill>
                <a:effectLst/>
                <a:ea typeface="Aptos" panose="020B0004020202020204" pitchFamily="34" charset="0"/>
                <a:cs typeface="Times New Roman" panose="02020603050405020304" pitchFamily="18" charset="0"/>
              </a:rPr>
              <a:t>Costs</a:t>
            </a:r>
            <a:endParaRPr lang="en-US" sz="20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solidFill>
                  <a:srgbClr val="000000"/>
                </a:solidFill>
                <a:effectLst/>
                <a:ea typeface="Aptos" panose="020B0004020202020204" pitchFamily="34" charset="0"/>
                <a:cs typeface="Times New Roman" panose="02020603050405020304" pitchFamily="18" charset="0"/>
              </a:rPr>
              <a:t>Cost per cohort: $129 </a:t>
            </a:r>
            <a:endParaRPr lang="en-US" sz="1800" kern="100" dirty="0">
              <a:effectLst/>
              <a:ea typeface="Aptos" panose="020B0004020202020204" pitchFamily="34" charset="0"/>
              <a:cs typeface="Times New Roman" panose="02020603050405020304" pitchFamily="18" charset="0"/>
            </a:endParaRPr>
          </a:p>
          <a:p>
            <a:pPr marL="0" marR="0">
              <a:lnSpc>
                <a:spcPct val="120000"/>
              </a:lnSpc>
              <a:spcAft>
                <a:spcPts val="800"/>
              </a:spcAft>
            </a:pPr>
            <a:r>
              <a:rPr lang="en-US" sz="1800" kern="100" dirty="0">
                <a:solidFill>
                  <a:srgbClr val="000000"/>
                </a:solidFill>
                <a:effectLst/>
                <a:ea typeface="Aptos" panose="020B0004020202020204" pitchFamily="34" charset="0"/>
                <a:cs typeface="Times New Roman" panose="02020603050405020304" pitchFamily="18" charset="0"/>
              </a:rPr>
              <a:t>AHRMM discount: 20%</a:t>
            </a:r>
            <a:endParaRPr lang="en-US" sz="1800" kern="100" dirty="0">
              <a:effectLst/>
              <a:ea typeface="Aptos" panose="020B0004020202020204" pitchFamily="34" charset="0"/>
              <a:cs typeface="Times New Roman" panose="02020603050405020304" pitchFamily="18" charset="0"/>
            </a:endParaRPr>
          </a:p>
          <a:p>
            <a:pPr marL="0" indent="0">
              <a:lnSpc>
                <a:spcPct val="120000"/>
              </a:lnSpc>
              <a:spcAft>
                <a:spcPts val="800"/>
              </a:spcAft>
              <a:buNone/>
            </a:pPr>
            <a:endParaRPr lang="en-US" sz="2000" b="1" kern="100" dirty="0">
              <a:solidFill>
                <a:srgbClr val="074F6A"/>
              </a:solidFill>
              <a:effectLst/>
              <a:ea typeface="Aptos" panose="020B0004020202020204" pitchFamily="34" charset="0"/>
              <a:cs typeface="Times New Roman" panose="02020603050405020304" pitchFamily="18" charset="0"/>
            </a:endParaRPr>
          </a:p>
          <a:p>
            <a:pPr marL="0" indent="0">
              <a:lnSpc>
                <a:spcPct val="120000"/>
              </a:lnSpc>
              <a:spcAft>
                <a:spcPts val="800"/>
              </a:spcAft>
              <a:buNone/>
            </a:pPr>
            <a:r>
              <a:rPr lang="en-US" sz="2000" b="1" kern="100" dirty="0">
                <a:solidFill>
                  <a:srgbClr val="074F6A"/>
                </a:solidFill>
                <a:effectLst/>
                <a:ea typeface="Aptos" panose="020B0004020202020204" pitchFamily="34" charset="0"/>
                <a:cs typeface="Times New Roman" panose="02020603050405020304" pitchFamily="18" charset="0"/>
              </a:rPr>
              <a:t>Chapter Budgeting</a:t>
            </a:r>
            <a:endParaRPr lang="en-US" sz="20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Proposed number of scholarships: 5</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Estimated Cost of Five Scholarships: $645</a:t>
            </a:r>
            <a:endParaRPr lang="en-US" sz="1800" kern="100" dirty="0">
              <a:effectLst/>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ea typeface="Aptos" panose="020B0004020202020204" pitchFamily="34" charset="0"/>
                <a:cs typeface="Times New Roman" panose="02020603050405020304" pitchFamily="18" charset="0"/>
              </a:rPr>
              <a:t>With AHRMM Discount: $516</a:t>
            </a:r>
            <a:endParaRPr lang="en-US" sz="1800" kern="100" dirty="0">
              <a:effectLst/>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800816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5943</TotalTime>
  <Words>1641</Words>
  <Application>Microsoft Office PowerPoint</Application>
  <PresentationFormat>Widescreen</PresentationFormat>
  <Paragraphs>280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Univers</vt:lpstr>
      <vt:lpstr>Office Theme</vt:lpstr>
      <vt:lpstr> </vt:lpstr>
      <vt:lpstr>Agenda</vt:lpstr>
      <vt:lpstr>Overview/Principles</vt:lpstr>
      <vt:lpstr>AHHRMM Member Constituencies </vt:lpstr>
      <vt:lpstr>AHRMM Training: Level 1 – Early Stage</vt:lpstr>
      <vt:lpstr>Chapter Scholarships</vt:lpstr>
      <vt:lpstr>Scholarship 1: AHRMM Membership</vt:lpstr>
      <vt:lpstr>Scholarship 2: AHRMM Academy</vt:lpstr>
      <vt:lpstr>Scholarship 3: Leadership</vt:lpstr>
      <vt:lpstr>Scholarship 4: CMRP Test</vt:lpstr>
      <vt:lpstr>Scholarship 5: CMRP Completion</vt:lpstr>
      <vt:lpstr>Scholarship 6: AHRMM Conference</vt:lpstr>
      <vt:lpstr>Total Proposed Chapter Scholarship Program Budget</vt:lpstr>
      <vt:lpstr>Scholarship Committee Proposed Structure</vt:lpstr>
      <vt:lpstr>Chapter Committee Selection Process</vt:lpstr>
      <vt:lpstr>AHRMM Scholarship Application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Loftis</dc:creator>
  <cp:lastModifiedBy>Tim Loftis</cp:lastModifiedBy>
  <cp:revision>1</cp:revision>
  <dcterms:created xsi:type="dcterms:W3CDTF">2025-03-07T21:19:57Z</dcterms:created>
  <dcterms:modified xsi:type="dcterms:W3CDTF">2025-03-12T00:23:08Z</dcterms:modified>
</cp:coreProperties>
</file>